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2" r:id="rId6"/>
    <p:sldId id="259" r:id="rId7"/>
    <p:sldId id="261" r:id="rId8"/>
    <p:sldId id="264" r:id="rId9"/>
    <p:sldId id="266" r:id="rId10"/>
    <p:sldId id="276" r:id="rId11"/>
    <p:sldId id="270" r:id="rId12"/>
    <p:sldId id="271" r:id="rId13"/>
    <p:sldId id="272" r:id="rId14"/>
    <p:sldId id="269" r:id="rId15"/>
    <p:sldId id="273" r:id="rId16"/>
    <p:sldId id="274" r:id="rId17"/>
    <p:sldId id="268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67ACC-53CC-45E6-9A9B-59D328667682}" type="datetimeFigureOut">
              <a:rPr lang="ru-RU" smtClean="0"/>
              <a:t>16.11.2016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876F3-3D4A-430D-8F0B-4BF87DF9C3A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67ACC-53CC-45E6-9A9B-59D328667682}" type="datetimeFigureOut">
              <a:rPr lang="ru-RU" smtClean="0"/>
              <a:t>16.11.2016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876F3-3D4A-430D-8F0B-4BF87DF9C3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67ACC-53CC-45E6-9A9B-59D328667682}" type="datetimeFigureOut">
              <a:rPr lang="ru-RU" smtClean="0"/>
              <a:t>16.11.2016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876F3-3D4A-430D-8F0B-4BF87DF9C3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67ACC-53CC-45E6-9A9B-59D328667682}" type="datetimeFigureOut">
              <a:rPr lang="ru-RU" smtClean="0"/>
              <a:t>16.11.2016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876F3-3D4A-430D-8F0B-4BF87DF9C3A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67ACC-53CC-45E6-9A9B-59D328667682}" type="datetimeFigureOut">
              <a:rPr lang="ru-RU" smtClean="0"/>
              <a:t>16.11.2016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876F3-3D4A-430D-8F0B-4BF87DF9C3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67ACC-53CC-45E6-9A9B-59D328667682}" type="datetimeFigureOut">
              <a:rPr lang="ru-RU" smtClean="0"/>
              <a:t>16.11.2016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876F3-3D4A-430D-8F0B-4BF87DF9C3A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67ACC-53CC-45E6-9A9B-59D328667682}" type="datetimeFigureOut">
              <a:rPr lang="ru-RU" smtClean="0"/>
              <a:t>16.11.2016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876F3-3D4A-430D-8F0B-4BF87DF9C3A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67ACC-53CC-45E6-9A9B-59D328667682}" type="datetimeFigureOut">
              <a:rPr lang="ru-RU" smtClean="0"/>
              <a:t>16.11.2016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876F3-3D4A-430D-8F0B-4BF87DF9C3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67ACC-53CC-45E6-9A9B-59D328667682}" type="datetimeFigureOut">
              <a:rPr lang="ru-RU" smtClean="0"/>
              <a:t>16.11.2016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876F3-3D4A-430D-8F0B-4BF87DF9C3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67ACC-53CC-45E6-9A9B-59D328667682}" type="datetimeFigureOut">
              <a:rPr lang="ru-RU" smtClean="0"/>
              <a:t>16.11.2016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876F3-3D4A-430D-8F0B-4BF87DF9C3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67ACC-53CC-45E6-9A9B-59D328667682}" type="datetimeFigureOut">
              <a:rPr lang="ru-RU" smtClean="0"/>
              <a:t>16.11.2016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876F3-3D4A-430D-8F0B-4BF87DF9C3A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AC67ACC-53CC-45E6-9A9B-59D328667682}" type="datetimeFigureOut">
              <a:rPr lang="ru-RU" smtClean="0"/>
              <a:t>16.11.2016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F876F3-3D4A-430D-8F0B-4BF87DF9C3A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71600" y="404664"/>
            <a:ext cx="6768752" cy="556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Моя малая родина -  поселок Просвет</a:t>
            </a:r>
            <a:endParaRPr lang="ru-RU" sz="2800" dirty="0">
              <a:solidFill>
                <a:srgbClr val="FF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76872"/>
            <a:ext cx="2809875" cy="364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156" y="1700808"/>
            <a:ext cx="4397375" cy="2557780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30973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-64264"/>
            <a:ext cx="4572000" cy="69865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ru-RU" sz="3200" b="1" dirty="0">
                <a:solidFill>
                  <a:srgbClr val="FF0000"/>
                </a:solidFill>
                <a:latin typeface="Times New Roman" pitchFamily="16" charset="0"/>
                <a:ea typeface="MS Gothic" charset="-128"/>
              </a:rPr>
              <a:t>Самые крупные улицы:</a:t>
            </a:r>
          </a:p>
          <a:p>
            <a:pPr marL="457200" lvl="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ru-RU" sz="3200" b="1" dirty="0">
                <a:solidFill>
                  <a:srgbClr val="000000"/>
                </a:solidFill>
                <a:latin typeface="Times New Roman" pitchFamily="16" charset="0"/>
                <a:ea typeface="MS Gothic" charset="-128"/>
              </a:rPr>
              <a:t>ул. Самарская</a:t>
            </a:r>
          </a:p>
          <a:p>
            <a:pPr marL="457200" lvl="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ru-RU" sz="3200" b="1" dirty="0">
                <a:solidFill>
                  <a:srgbClr val="000000"/>
                </a:solidFill>
                <a:latin typeface="Times New Roman" pitchFamily="16" charset="0"/>
                <a:ea typeface="MS Gothic" charset="-128"/>
              </a:rPr>
              <a:t>ул. Школьная</a:t>
            </a:r>
          </a:p>
          <a:p>
            <a:pPr marL="457200" lvl="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ru-RU" sz="3200" b="1" dirty="0">
                <a:solidFill>
                  <a:srgbClr val="000000"/>
                </a:solidFill>
                <a:latin typeface="Times New Roman" pitchFamily="16" charset="0"/>
                <a:ea typeface="MS Gothic" charset="-128"/>
              </a:rPr>
              <a:t>ул. Рабочая</a:t>
            </a:r>
          </a:p>
          <a:p>
            <a:pPr marL="457200" lvl="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ru-RU" sz="3200" b="1" dirty="0">
                <a:solidFill>
                  <a:srgbClr val="000000"/>
                </a:solidFill>
                <a:latin typeface="Times New Roman" pitchFamily="16" charset="0"/>
                <a:ea typeface="MS Gothic" charset="-128"/>
              </a:rPr>
              <a:t>Ул. Садовая</a:t>
            </a:r>
          </a:p>
          <a:p>
            <a:pPr marL="457200" lvl="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ru-RU" sz="3200" b="1" dirty="0">
                <a:solidFill>
                  <a:srgbClr val="000000"/>
                </a:solidFill>
                <a:latin typeface="Times New Roman" pitchFamily="16" charset="0"/>
                <a:ea typeface="MS Gothic" charset="-128"/>
              </a:rPr>
              <a:t>Кв. Нефтяников</a:t>
            </a:r>
          </a:p>
          <a:p>
            <a:pPr marL="457200" lvl="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ru-RU" sz="3200" b="1" dirty="0">
                <a:solidFill>
                  <a:srgbClr val="000000"/>
                </a:solidFill>
                <a:latin typeface="Times New Roman" pitchFamily="16" charset="0"/>
                <a:ea typeface="MS Gothic" charset="-128"/>
              </a:rPr>
              <a:t>ул. Дорожная</a:t>
            </a:r>
          </a:p>
          <a:p>
            <a:pPr marL="457200" lvl="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ru-RU" sz="3200" b="1" dirty="0">
                <a:solidFill>
                  <a:srgbClr val="000000"/>
                </a:solidFill>
                <a:latin typeface="Times New Roman" pitchFamily="16" charset="0"/>
                <a:ea typeface="MS Gothic" charset="-128"/>
              </a:rPr>
              <a:t>ул. Чапаевская</a:t>
            </a:r>
          </a:p>
          <a:p>
            <a:pPr marL="457200" lvl="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ru-RU" sz="3200" b="1" dirty="0">
                <a:solidFill>
                  <a:srgbClr val="000000"/>
                </a:solidFill>
                <a:latin typeface="Times New Roman" pitchFamily="16" charset="0"/>
                <a:ea typeface="MS Gothic" charset="-128"/>
              </a:rPr>
              <a:t>ул. Советская</a:t>
            </a:r>
          </a:p>
          <a:p>
            <a:pPr marL="457200" lvl="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ru-RU" sz="3200" b="1" dirty="0">
                <a:solidFill>
                  <a:srgbClr val="000000"/>
                </a:solidFill>
                <a:latin typeface="Times New Roman" pitchFamily="16" charset="0"/>
                <a:ea typeface="MS Gothic" charset="-128"/>
              </a:rPr>
              <a:t>ул. Новая</a:t>
            </a:r>
          </a:p>
          <a:p>
            <a:pPr marL="457200" lvl="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ru-RU" sz="3200" b="1" dirty="0">
                <a:solidFill>
                  <a:srgbClr val="000000"/>
                </a:solidFill>
                <a:latin typeface="Times New Roman" pitchFamily="16" charset="0"/>
                <a:ea typeface="MS Gothic" charset="-128"/>
              </a:rPr>
              <a:t>ул. Юбилейная</a:t>
            </a:r>
          </a:p>
          <a:p>
            <a:pPr marL="457200" lvl="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ru-RU" sz="3200" b="1" dirty="0">
                <a:solidFill>
                  <a:srgbClr val="000000"/>
                </a:solidFill>
                <a:latin typeface="Times New Roman" pitchFamily="16" charset="0"/>
                <a:ea typeface="MS Gothic" charset="-128"/>
              </a:rPr>
              <a:t>ул. 70-лет Октября</a:t>
            </a:r>
          </a:p>
          <a:p>
            <a:pPr marL="457200" lvl="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ru-RU" sz="3200" b="1" dirty="0">
                <a:solidFill>
                  <a:srgbClr val="000000"/>
                </a:solidFill>
                <a:latin typeface="Times New Roman" pitchFamily="16" charset="0"/>
                <a:ea typeface="MS Gothic" charset="-128"/>
              </a:rPr>
              <a:t>ул. Молодёжная</a:t>
            </a:r>
          </a:p>
        </p:txBody>
      </p:sp>
    </p:spTree>
    <p:extLst>
      <p:ext uri="{BB962C8B-B14F-4D97-AF65-F5344CB8AC3E}">
        <p14:creationId xmlns:p14="http://schemas.microsoft.com/office/powerpoint/2010/main" val="39911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04665"/>
            <a:ext cx="7848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4000" b="1" dirty="0">
                <a:solidFill>
                  <a:srgbClr val="FF0000"/>
                </a:solidFill>
                <a:latin typeface="Times New Roman" pitchFamily="16" charset="0"/>
                <a:ea typeface="MS Gothic" charset="-128"/>
              </a:rPr>
              <a:t>Игра «Узнай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6" charset="0"/>
                <a:ea typeface="MS Gothic" charset="-128"/>
              </a:rPr>
              <a:t>свой поселок»   </a:t>
            </a:r>
            <a:endParaRPr lang="ru-RU" sz="4000" b="1" dirty="0">
              <a:solidFill>
                <a:srgbClr val="FF0000"/>
              </a:solidFill>
              <a:latin typeface="Times New Roman" pitchFamily="16" charset="0"/>
              <a:ea typeface="MS Gothic" charset="-128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5373216"/>
            <a:ext cx="3600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2000" b="1" dirty="0">
                <a:solidFill>
                  <a:srgbClr val="000000"/>
                </a:solidFill>
                <a:latin typeface="Times New Roman" pitchFamily="16" charset="0"/>
                <a:ea typeface="MS Gothic" charset="-128"/>
              </a:rPr>
              <a:t>«Ты катись, катись клубочек</a:t>
            </a: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2000" b="1" dirty="0">
                <a:solidFill>
                  <a:srgbClr val="000000"/>
                </a:solidFill>
                <a:latin typeface="Times New Roman" pitchFamily="16" charset="0"/>
                <a:ea typeface="MS Gothic" charset="-128"/>
              </a:rPr>
              <a:t>Быстро, быстро по рукам.</a:t>
            </a: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2000" b="1" dirty="0">
                <a:solidFill>
                  <a:srgbClr val="000000"/>
                </a:solidFill>
                <a:latin typeface="Times New Roman" pitchFamily="16" charset="0"/>
                <a:ea typeface="MS Gothic" charset="-128"/>
              </a:rPr>
              <a:t>У кого сейчас клубочек</a:t>
            </a: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2000" b="1" dirty="0">
                <a:solidFill>
                  <a:srgbClr val="000000"/>
                </a:solidFill>
                <a:latin typeface="Times New Roman" pitchFamily="16" charset="0"/>
                <a:ea typeface="MS Gothic" charset="-128"/>
              </a:rPr>
              <a:t>Даст ответ скорее нам.»</a:t>
            </a:r>
          </a:p>
        </p:txBody>
      </p:sp>
      <p:pic>
        <p:nvPicPr>
          <p:cNvPr id="4" name="Picture 2" descr="C:\Users\Ольга\Desktop\image (1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60748"/>
            <a:ext cx="5701533" cy="4276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5868144" y="5799453"/>
            <a:ext cx="30243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3200" b="1" dirty="0">
                <a:solidFill>
                  <a:srgbClr val="FF0000"/>
                </a:solidFill>
                <a:latin typeface="Times New Roman" pitchFamily="16" charset="0"/>
                <a:ea typeface="MS Gothic" charset="-128"/>
              </a:rPr>
              <a:t>Поселковый Дом культуры</a:t>
            </a:r>
          </a:p>
        </p:txBody>
      </p:sp>
      <p:pic>
        <p:nvPicPr>
          <p:cNvPr id="6" name="Picture 4" descr="C:\Users\Ольга\Desktop\getImage (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19850">
            <a:off x="479831" y="651981"/>
            <a:ext cx="5203544" cy="39026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3" descr="C:\Users\Ольга\Desktop\getImage (4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3883">
            <a:off x="2977562" y="839927"/>
            <a:ext cx="5400599" cy="4320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14717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260649"/>
            <a:ext cx="65527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4000" b="1" dirty="0">
                <a:solidFill>
                  <a:srgbClr val="FF0000"/>
                </a:solidFill>
                <a:latin typeface="Times New Roman" pitchFamily="16" charset="0"/>
                <a:ea typeface="MS Gothic" charset="-128"/>
              </a:rPr>
              <a:t>Игра «Узнай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6" charset="0"/>
                <a:ea typeface="MS Gothic" charset="-128"/>
              </a:rPr>
              <a:t>свой поселок»   </a:t>
            </a:r>
            <a:endParaRPr lang="ru-RU" sz="4000" b="1" dirty="0">
              <a:solidFill>
                <a:srgbClr val="FF0000"/>
              </a:solidFill>
              <a:latin typeface="Times New Roman" pitchFamily="16" charset="0"/>
              <a:ea typeface="MS Gothic" charset="-128"/>
            </a:endParaRPr>
          </a:p>
        </p:txBody>
      </p:sp>
      <p:pic>
        <p:nvPicPr>
          <p:cNvPr id="3" name="Picture 2" descr="C:\Users\Ольга\Desktop\image 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12776"/>
            <a:ext cx="4404676" cy="35156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4" name="Прямоугольник 3"/>
          <p:cNvSpPr/>
          <p:nvPr/>
        </p:nvSpPr>
        <p:spPr>
          <a:xfrm>
            <a:off x="251520" y="5157192"/>
            <a:ext cx="3600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2000" b="1" dirty="0">
                <a:solidFill>
                  <a:srgbClr val="000000"/>
                </a:solidFill>
                <a:latin typeface="Times New Roman" pitchFamily="16" charset="0"/>
                <a:ea typeface="MS Gothic" charset="-128"/>
              </a:rPr>
              <a:t>«Ты катись, катись клубочек</a:t>
            </a: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2000" b="1" dirty="0">
                <a:solidFill>
                  <a:srgbClr val="000000"/>
                </a:solidFill>
                <a:latin typeface="Times New Roman" pitchFamily="16" charset="0"/>
                <a:ea typeface="MS Gothic" charset="-128"/>
              </a:rPr>
              <a:t>Быстро, быстро по рукам.</a:t>
            </a: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2000" b="1" dirty="0">
                <a:solidFill>
                  <a:srgbClr val="000000"/>
                </a:solidFill>
                <a:latin typeface="Times New Roman" pitchFamily="16" charset="0"/>
                <a:ea typeface="MS Gothic" charset="-128"/>
              </a:rPr>
              <a:t>У кого сейчас клубочек</a:t>
            </a: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2000" b="1" dirty="0">
                <a:solidFill>
                  <a:srgbClr val="000000"/>
                </a:solidFill>
                <a:latin typeface="Times New Roman" pitchFamily="16" charset="0"/>
                <a:ea typeface="MS Gothic" charset="-128"/>
              </a:rPr>
              <a:t>Даст ответ скорее нам.»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64088" y="5445223"/>
            <a:ext cx="33843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4000" b="1" dirty="0">
                <a:solidFill>
                  <a:srgbClr val="FF0000"/>
                </a:solidFill>
                <a:latin typeface="Times New Roman" pitchFamily="16" charset="0"/>
                <a:ea typeface="MS Gothic" charset="-128"/>
              </a:rPr>
              <a:t>Детский сад</a:t>
            </a:r>
          </a:p>
        </p:txBody>
      </p:sp>
    </p:spTree>
    <p:extLst>
      <p:ext uri="{BB962C8B-B14F-4D97-AF65-F5344CB8AC3E}">
        <p14:creationId xmlns:p14="http://schemas.microsoft.com/office/powerpoint/2010/main" val="1239491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16633"/>
            <a:ext cx="67687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4000" b="1" dirty="0">
                <a:solidFill>
                  <a:srgbClr val="FF0000"/>
                </a:solidFill>
                <a:latin typeface="Times New Roman" pitchFamily="16" charset="0"/>
                <a:ea typeface="MS Gothic" charset="-128"/>
              </a:rPr>
              <a:t>Игра «Узнай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6" charset="0"/>
                <a:ea typeface="MS Gothic" charset="-128"/>
              </a:rPr>
              <a:t>свой поселок»   </a:t>
            </a:r>
            <a:endParaRPr lang="ru-RU" sz="4000" b="1" dirty="0">
              <a:solidFill>
                <a:srgbClr val="FF0000"/>
              </a:solidFill>
              <a:latin typeface="Times New Roman" pitchFamily="16" charset="0"/>
              <a:ea typeface="MS Gothic" charset="-128"/>
            </a:endParaRPr>
          </a:p>
        </p:txBody>
      </p:sp>
      <p:pic>
        <p:nvPicPr>
          <p:cNvPr id="3" name="Picture 2" descr="C:\Users\Ольга\Desktop\image (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696913"/>
            <a:ext cx="6134100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5157192"/>
            <a:ext cx="5886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2000" b="1" dirty="0">
                <a:solidFill>
                  <a:srgbClr val="000000"/>
                </a:solidFill>
                <a:latin typeface="Times New Roman" pitchFamily="16" charset="0"/>
                <a:ea typeface="MS Gothic" charset="-128"/>
              </a:rPr>
              <a:t>«Ты катись, катись клубочек</a:t>
            </a: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2000" b="1" dirty="0">
                <a:solidFill>
                  <a:srgbClr val="000000"/>
                </a:solidFill>
                <a:latin typeface="Times New Roman" pitchFamily="16" charset="0"/>
                <a:ea typeface="MS Gothic" charset="-128"/>
              </a:rPr>
              <a:t>Быстро, быстро по рукам.</a:t>
            </a: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2000" b="1" dirty="0">
                <a:solidFill>
                  <a:srgbClr val="000000"/>
                </a:solidFill>
                <a:latin typeface="Times New Roman" pitchFamily="16" charset="0"/>
                <a:ea typeface="MS Gothic" charset="-128"/>
              </a:rPr>
              <a:t>У кого сейчас клубочек</a:t>
            </a: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2000" b="1" dirty="0">
                <a:solidFill>
                  <a:srgbClr val="000000"/>
                </a:solidFill>
                <a:latin typeface="Times New Roman" pitchFamily="16" charset="0"/>
                <a:ea typeface="MS Gothic" charset="-128"/>
              </a:rPr>
              <a:t>Даст ответ скорее нам.»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652120" y="5517232"/>
            <a:ext cx="25202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4000" b="1" dirty="0">
                <a:solidFill>
                  <a:srgbClr val="FF0000"/>
                </a:solidFill>
                <a:latin typeface="Times New Roman" pitchFamily="16" charset="0"/>
                <a:ea typeface="MS Gothic" charset="-128"/>
              </a:rPr>
              <a:t>Школа</a:t>
            </a:r>
          </a:p>
        </p:txBody>
      </p:sp>
    </p:spTree>
    <p:extLst>
      <p:ext uri="{BB962C8B-B14F-4D97-AF65-F5344CB8AC3E}">
        <p14:creationId xmlns:p14="http://schemas.microsoft.com/office/powerpoint/2010/main" val="419978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88641"/>
            <a:ext cx="7272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4000" b="1" dirty="0">
                <a:solidFill>
                  <a:srgbClr val="FF0000"/>
                </a:solidFill>
                <a:latin typeface="Times New Roman" pitchFamily="16" charset="0"/>
                <a:ea typeface="MS Gothic" charset="-128"/>
              </a:rPr>
              <a:t>Игра «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6" charset="0"/>
                <a:ea typeface="MS Gothic" charset="-128"/>
              </a:rPr>
              <a:t>Узнай свой поселок»   </a:t>
            </a:r>
            <a:endParaRPr lang="ru-RU" sz="4000" b="1" dirty="0">
              <a:solidFill>
                <a:srgbClr val="FF0000"/>
              </a:solidFill>
              <a:latin typeface="Times New Roman" pitchFamily="16" charset="0"/>
              <a:ea typeface="MS Gothic" charset="-128"/>
            </a:endParaRPr>
          </a:p>
        </p:txBody>
      </p:sp>
      <p:pic>
        <p:nvPicPr>
          <p:cNvPr id="3" name="Picture 3" descr="C:\Users\Ольга\Desktop\getImage 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457" y="804625"/>
            <a:ext cx="60960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251520" y="5376625"/>
            <a:ext cx="37352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2000" b="1" dirty="0">
                <a:solidFill>
                  <a:srgbClr val="000000"/>
                </a:solidFill>
                <a:latin typeface="Times New Roman" pitchFamily="16" charset="0"/>
                <a:ea typeface="MS Gothic" charset="-128"/>
              </a:rPr>
              <a:t>«Ты катись, катись клубочек</a:t>
            </a: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2000" b="1" dirty="0">
                <a:solidFill>
                  <a:srgbClr val="000000"/>
                </a:solidFill>
                <a:latin typeface="Times New Roman" pitchFamily="16" charset="0"/>
                <a:ea typeface="MS Gothic" charset="-128"/>
              </a:rPr>
              <a:t>Быстро, быстро по рукам.</a:t>
            </a: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2000" b="1" dirty="0">
                <a:solidFill>
                  <a:srgbClr val="000000"/>
                </a:solidFill>
                <a:latin typeface="Times New Roman" pitchFamily="16" charset="0"/>
                <a:ea typeface="MS Gothic" charset="-128"/>
              </a:rPr>
              <a:t>У кого сейчас клубочек</a:t>
            </a: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2000" b="1" dirty="0">
                <a:solidFill>
                  <a:srgbClr val="000000"/>
                </a:solidFill>
                <a:latin typeface="Times New Roman" pitchFamily="16" charset="0"/>
                <a:ea typeface="MS Gothic" charset="-128"/>
              </a:rPr>
              <a:t>Даст ответ скорее нам.»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67944" y="5517232"/>
            <a:ext cx="43204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4000" b="1" dirty="0">
                <a:solidFill>
                  <a:srgbClr val="FF0000"/>
                </a:solidFill>
                <a:latin typeface="Times New Roman" pitchFamily="16" charset="0"/>
                <a:ea typeface="MS Gothic" charset="-128"/>
              </a:rPr>
              <a:t>Центральная площадь</a:t>
            </a:r>
          </a:p>
        </p:txBody>
      </p:sp>
    </p:spTree>
    <p:extLst>
      <p:ext uri="{BB962C8B-B14F-4D97-AF65-F5344CB8AC3E}">
        <p14:creationId xmlns:p14="http://schemas.microsoft.com/office/powerpoint/2010/main" val="309397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16633"/>
            <a:ext cx="7344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4000" b="1" dirty="0">
                <a:solidFill>
                  <a:srgbClr val="FF0000"/>
                </a:solidFill>
                <a:latin typeface="Times New Roman" pitchFamily="16" charset="0"/>
                <a:ea typeface="MS Gothic" charset="-128"/>
              </a:rPr>
              <a:t>Игра «Узнай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6" charset="0"/>
                <a:ea typeface="MS Gothic" charset="-128"/>
              </a:rPr>
              <a:t>свой поселок»   </a:t>
            </a:r>
            <a:endParaRPr lang="ru-RU" sz="4000" b="1" dirty="0">
              <a:solidFill>
                <a:srgbClr val="FF0000"/>
              </a:solidFill>
              <a:latin typeface="Times New Roman" pitchFamily="16" charset="0"/>
              <a:ea typeface="MS Gothic" charset="-128"/>
            </a:endParaRPr>
          </a:p>
        </p:txBody>
      </p:sp>
      <p:pic>
        <p:nvPicPr>
          <p:cNvPr id="3" name="Picture 6" descr=" Солдат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1622" y="980728"/>
            <a:ext cx="5700675" cy="432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5508104" y="5301208"/>
            <a:ext cx="32403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ru-RU" sz="2800" b="1" dirty="0">
                <a:solidFill>
                  <a:srgbClr val="FF0000"/>
                </a:solidFill>
                <a:latin typeface="Verdana" pitchFamily="32" charset="0"/>
                <a:ea typeface="MS Gothic" charset="-128"/>
              </a:rPr>
              <a:t>Памятник погибшим воинам</a:t>
            </a:r>
            <a:endParaRPr lang="ru-RU" sz="2000" b="1" dirty="0">
              <a:solidFill>
                <a:srgbClr val="FF0000"/>
              </a:solidFill>
              <a:latin typeface="Verdana" pitchFamily="32" charset="0"/>
              <a:ea typeface="MS Gothic" charset="-128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5301208"/>
            <a:ext cx="50405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2000" b="1" dirty="0">
                <a:solidFill>
                  <a:srgbClr val="000000"/>
                </a:solidFill>
                <a:latin typeface="Times New Roman" pitchFamily="16" charset="0"/>
                <a:ea typeface="MS Gothic" charset="-128"/>
              </a:rPr>
              <a:t>«Ты катись, катись клубочек</a:t>
            </a: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2000" b="1" dirty="0">
                <a:solidFill>
                  <a:srgbClr val="000000"/>
                </a:solidFill>
                <a:latin typeface="Times New Roman" pitchFamily="16" charset="0"/>
                <a:ea typeface="MS Gothic" charset="-128"/>
              </a:rPr>
              <a:t>Быстро, быстро по рукам.</a:t>
            </a: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2000" b="1" dirty="0">
                <a:solidFill>
                  <a:srgbClr val="000000"/>
                </a:solidFill>
                <a:latin typeface="Times New Roman" pitchFamily="16" charset="0"/>
                <a:ea typeface="MS Gothic" charset="-128"/>
              </a:rPr>
              <a:t>У кого сейчас клубочек</a:t>
            </a: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2000" b="1" dirty="0">
                <a:solidFill>
                  <a:srgbClr val="000000"/>
                </a:solidFill>
                <a:latin typeface="Times New Roman" pitchFamily="16" charset="0"/>
                <a:ea typeface="MS Gothic" charset="-128"/>
              </a:rPr>
              <a:t>Даст ответ скорее нам.»</a:t>
            </a:r>
          </a:p>
        </p:txBody>
      </p:sp>
    </p:spTree>
    <p:extLst>
      <p:ext uri="{BB962C8B-B14F-4D97-AF65-F5344CB8AC3E}">
        <p14:creationId xmlns:p14="http://schemas.microsoft.com/office/powerpoint/2010/main" val="356038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0" y="0"/>
            <a:ext cx="912122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03848" y="4005064"/>
            <a:ext cx="59401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2000" b="1" dirty="0">
                <a:solidFill>
                  <a:srgbClr val="FFFF00"/>
                </a:solidFill>
                <a:ea typeface="MS Gothic" charset="-128"/>
              </a:rPr>
              <a:t>Нет краше края, нет земли родней.</a:t>
            </a: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2000" b="1" dirty="0">
                <a:solidFill>
                  <a:srgbClr val="FFFF00"/>
                </a:solidFill>
                <a:ea typeface="MS Gothic" charset="-128"/>
              </a:rPr>
              <a:t>Где б ни был я, куда б ни уезжал,</a:t>
            </a: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2000" b="1" dirty="0">
                <a:solidFill>
                  <a:srgbClr val="FFFF00"/>
                </a:solidFill>
                <a:ea typeface="MS Gothic" charset="-128"/>
              </a:rPr>
              <a:t>Я в дом родимый тороплюсь скорей,</a:t>
            </a: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2000" b="1" dirty="0">
                <a:solidFill>
                  <a:srgbClr val="FFFF00"/>
                </a:solidFill>
                <a:ea typeface="MS Gothic" charset="-128"/>
              </a:rPr>
              <a:t>Я встречи этой с нетерпеньем </a:t>
            </a:r>
            <a:r>
              <a:rPr lang="ru-RU" sz="2000" b="1" dirty="0" smtClean="0">
                <a:solidFill>
                  <a:srgbClr val="FFFF00"/>
                </a:solidFill>
                <a:ea typeface="MS Gothic" charset="-128"/>
              </a:rPr>
              <a:t>ждал</a:t>
            </a: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ru-RU" sz="2000" b="1" kern="0" dirty="0">
                <a:solidFill>
                  <a:srgbClr val="FFFF00"/>
                </a:solidFill>
                <a:ea typeface="MS Gothic" charset="-128"/>
              </a:rPr>
              <a:t>Любите свою родину Россию,</a:t>
            </a: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ru-RU" sz="2000" b="1" kern="0" dirty="0">
                <a:solidFill>
                  <a:srgbClr val="FFFF00"/>
                </a:solidFill>
                <a:ea typeface="MS Gothic" charset="-128"/>
              </a:rPr>
              <a:t>Её леса, луга, крик журавлей.</a:t>
            </a: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ru-RU" sz="2000" b="1" kern="0" dirty="0">
                <a:solidFill>
                  <a:srgbClr val="FFFF00"/>
                </a:solidFill>
                <a:ea typeface="MS Gothic" charset="-128"/>
              </a:rPr>
              <a:t>Любите свою родину Россию,</a:t>
            </a: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ru-RU" sz="2000" b="1" kern="0" dirty="0">
                <a:solidFill>
                  <a:srgbClr val="FFFF00"/>
                </a:solidFill>
                <a:ea typeface="MS Gothic" charset="-128"/>
              </a:rPr>
              <a:t>Ведь нету на земле страны родне</a:t>
            </a:r>
            <a:endParaRPr lang="ru-RU" sz="2000" kern="0" dirty="0">
              <a:solidFill>
                <a:srgbClr val="FFFF00"/>
              </a:solidFill>
            </a:endParaRP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2000" b="1" dirty="0" smtClean="0">
                <a:solidFill>
                  <a:srgbClr val="FFFF00"/>
                </a:solidFill>
                <a:ea typeface="MS Gothic" charset="-128"/>
              </a:rPr>
              <a:t>.</a:t>
            </a:r>
            <a:endParaRPr lang="ru-RU" sz="2000" b="1" dirty="0">
              <a:solidFill>
                <a:srgbClr val="FFFF00"/>
              </a:solidFill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1555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0"/>
            <a:ext cx="892899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3600" b="1" dirty="0">
                <a:solidFill>
                  <a:srgbClr val="FF0000"/>
                </a:solidFill>
                <a:latin typeface="Times New Roman" pitchFamily="16" charset="0"/>
                <a:ea typeface="MS Gothic" charset="-128"/>
              </a:rPr>
              <a:t>Игра «Да-нет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6" charset="0"/>
                <a:ea typeface="MS Gothic" charset="-128"/>
              </a:rPr>
              <a:t>»</a:t>
            </a:r>
          </a:p>
          <a:p>
            <a:pPr lvl="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sz="3600" b="1" dirty="0">
              <a:solidFill>
                <a:srgbClr val="FF0000"/>
              </a:solidFill>
              <a:latin typeface="Times New Roman" pitchFamily="16" charset="0"/>
              <a:ea typeface="MS Gothic" charset="-128"/>
            </a:endParaRP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3200" dirty="0">
                <a:solidFill>
                  <a:srgbClr val="000000"/>
                </a:solidFill>
                <a:latin typeface="Times New Roman" pitchFamily="16" charset="0"/>
                <a:ea typeface="MS Gothic" charset="-128"/>
              </a:rPr>
              <a:t>Наш посёлок  называется Россия? </a:t>
            </a: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3600" b="1" dirty="0">
                <a:solidFill>
                  <a:srgbClr val="3333CC"/>
                </a:solidFill>
                <a:latin typeface="Times New Roman" pitchFamily="16" charset="0"/>
                <a:ea typeface="MS Gothic" charset="-128"/>
              </a:rPr>
              <a:t>          НЕТ            </a:t>
            </a:r>
            <a:r>
              <a:rPr lang="ru-RU" sz="3600" b="1" dirty="0">
                <a:solidFill>
                  <a:srgbClr val="000000"/>
                </a:solidFill>
                <a:latin typeface="Times New Roman" pitchFamily="16" charset="0"/>
                <a:ea typeface="MS Gothic" charset="-128"/>
              </a:rPr>
              <a:t>Просвет</a:t>
            </a: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3200" dirty="0">
                <a:solidFill>
                  <a:srgbClr val="000000"/>
                </a:solidFill>
                <a:latin typeface="Times New Roman" pitchFamily="16" charset="0"/>
                <a:ea typeface="MS Gothic" charset="-128"/>
              </a:rPr>
              <a:t>Посёлок выделился из села </a:t>
            </a:r>
            <a:r>
              <a:rPr lang="ru-RU" sz="3200" dirty="0" err="1">
                <a:solidFill>
                  <a:srgbClr val="000000"/>
                </a:solidFill>
                <a:latin typeface="Times New Roman" pitchFamily="16" charset="0"/>
                <a:ea typeface="MS Gothic" charset="-128"/>
              </a:rPr>
              <a:t>Домашкины</a:t>
            </a:r>
            <a:r>
              <a:rPr lang="ru-RU" sz="3200" dirty="0">
                <a:solidFill>
                  <a:srgbClr val="000000"/>
                </a:solidFill>
                <a:latin typeface="Times New Roman" pitchFamily="16" charset="0"/>
                <a:ea typeface="MS Gothic" charset="-128"/>
              </a:rPr>
              <a:t> Вершины?</a:t>
            </a: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3600" b="1" dirty="0">
                <a:solidFill>
                  <a:srgbClr val="FF0000"/>
                </a:solidFill>
                <a:latin typeface="Times New Roman" pitchFamily="16" charset="0"/>
                <a:ea typeface="MS Gothic" charset="-128"/>
              </a:rPr>
              <a:t>          ДА</a:t>
            </a: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3200" dirty="0">
                <a:solidFill>
                  <a:srgbClr val="000000"/>
                </a:solidFill>
                <a:latin typeface="Times New Roman" pitchFamily="16" charset="0"/>
                <a:ea typeface="MS Gothic" charset="-128"/>
              </a:rPr>
              <a:t>В центре посёлка есть памятник Погибшим воинам?</a:t>
            </a: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3600" b="1" dirty="0">
                <a:solidFill>
                  <a:srgbClr val="FF0000"/>
                </a:solidFill>
                <a:latin typeface="Times New Roman" pitchFamily="16" charset="0"/>
                <a:ea typeface="MS Gothic" charset="-128"/>
              </a:rPr>
              <a:t>          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6" charset="0"/>
                <a:ea typeface="MS Gothic" charset="-128"/>
              </a:rPr>
              <a:t>ДА</a:t>
            </a:r>
            <a:endParaRPr lang="ru-RU" sz="3600" b="1" dirty="0">
              <a:solidFill>
                <a:srgbClr val="000000"/>
              </a:solidFill>
              <a:latin typeface="Times New Roman" pitchFamily="16" charset="0"/>
              <a:ea typeface="MS Gothic" charset="-128"/>
            </a:endParaRP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3200" dirty="0">
                <a:solidFill>
                  <a:srgbClr val="000000"/>
                </a:solidFill>
                <a:latin typeface="Times New Roman" pitchFamily="16" charset="0"/>
                <a:ea typeface="MS Gothic" charset="-128"/>
              </a:rPr>
              <a:t>У нас есть школа и Дом культуры?</a:t>
            </a: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3200" b="1" dirty="0">
                <a:solidFill>
                  <a:srgbClr val="FF0000"/>
                </a:solidFill>
                <a:latin typeface="Times New Roman" pitchFamily="16" charset="0"/>
                <a:ea typeface="MS Gothic" charset="-128"/>
              </a:rPr>
              <a:t>              </a:t>
            </a:r>
            <a:r>
              <a:rPr lang="ru-RU" sz="3600" b="1" dirty="0">
                <a:solidFill>
                  <a:srgbClr val="FF0000"/>
                </a:solidFill>
                <a:latin typeface="Times New Roman" pitchFamily="16" charset="0"/>
                <a:ea typeface="MS Gothic" charset="-128"/>
              </a:rPr>
              <a:t>ДА</a:t>
            </a:r>
            <a:endParaRPr lang="ru-RU" sz="3600" dirty="0">
              <a:solidFill>
                <a:srgbClr val="000000"/>
              </a:solidFill>
              <a:latin typeface="Times New Roman" pitchFamily="16" charset="0"/>
              <a:ea typeface="MS Gothic" charset="-128"/>
            </a:endParaRPr>
          </a:p>
        </p:txBody>
      </p:sp>
      <p:pic>
        <p:nvPicPr>
          <p:cNvPr id="2050" name="Picture 2" descr="C:\Users\1\Pictures\игра\11215189_4d6f09cc47531167633e09b39cd5a045_80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665247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462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im3-tub-ru.yandex.net/i?id=975145a91bf77200d731961a267525a4&amp;n=33&amp;h=215&amp;w=30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5"/>
            <a:ext cx="9242167" cy="684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2636912"/>
            <a:ext cx="62464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rgbClr val="3333CC">
                        <a:satMod val="155000"/>
                      </a:srgbClr>
                    </a:gs>
                    <a:gs pos="100000">
                      <a:srgbClr val="3333C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6" charset="0"/>
                <a:ea typeface="MS Gothic" charset="-128"/>
              </a:rPr>
              <a:t>ЛЮБИТЕ </a:t>
            </a:r>
          </a:p>
          <a:p>
            <a:pPr lvl="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rgbClr val="3333CC">
                        <a:satMod val="155000"/>
                      </a:srgbClr>
                    </a:gs>
                    <a:gs pos="100000">
                      <a:srgbClr val="3333C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6" charset="0"/>
                <a:ea typeface="MS Gothic" charset="-128"/>
              </a:rPr>
              <a:t>наш  посёлок </a:t>
            </a:r>
          </a:p>
          <a:p>
            <a:pPr lvl="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rgbClr val="3333CC">
                        <a:satMod val="155000"/>
                      </a:srgbClr>
                    </a:gs>
                    <a:gs pos="100000">
                      <a:srgbClr val="3333C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6" charset="0"/>
                <a:ea typeface="MS Gothic" charset="-128"/>
              </a:rPr>
              <a:t>ПРОСВЕТ!</a:t>
            </a:r>
          </a:p>
        </p:txBody>
      </p:sp>
    </p:spTree>
    <p:extLst>
      <p:ext uri="{BB962C8B-B14F-4D97-AF65-F5344CB8AC3E}">
        <p14:creationId xmlns:p14="http://schemas.microsoft.com/office/powerpoint/2010/main" val="193232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F:\Для работы дома\100_370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37" y="367678"/>
            <a:ext cx="7795171" cy="33169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3" name="Прямоугольник 2"/>
          <p:cNvSpPr/>
          <p:nvPr/>
        </p:nvSpPr>
        <p:spPr>
          <a:xfrm>
            <a:off x="2339752" y="3861048"/>
            <a:ext cx="5400600" cy="2657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  <a:spcBef>
                <a:spcPts val="375"/>
              </a:spcBef>
              <a:spcAft>
                <a:spcPts val="375"/>
              </a:spcAft>
            </a:pPr>
            <a:r>
              <a:rPr lang="ru-RU" sz="2400" b="1" dirty="0" smtClean="0">
                <a:solidFill>
                  <a:srgbClr val="FF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С чего начинается Родина?</a:t>
            </a:r>
            <a:endParaRPr lang="ru-RU" sz="2400" b="1" dirty="0" smtClean="0">
              <a:solidFill>
                <a:srgbClr val="FF0000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ts val="1800"/>
              </a:lnSpc>
              <a:spcBef>
                <a:spcPts val="375"/>
              </a:spcBef>
              <a:spcAft>
                <a:spcPts val="375"/>
              </a:spcAft>
            </a:pPr>
            <a:r>
              <a:rPr lang="ru-RU" sz="2400" b="1" dirty="0" smtClean="0">
                <a:solidFill>
                  <a:srgbClr val="FF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 С картинки в твоем букваре,</a:t>
            </a:r>
            <a:endParaRPr lang="ru-RU" sz="2400" b="1" dirty="0" smtClean="0">
              <a:solidFill>
                <a:srgbClr val="FF0000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ts val="1800"/>
              </a:lnSpc>
              <a:spcBef>
                <a:spcPts val="375"/>
              </a:spcBef>
              <a:spcAft>
                <a:spcPts val="375"/>
              </a:spcAft>
            </a:pPr>
            <a:r>
              <a:rPr lang="ru-RU" sz="2400" b="1" dirty="0" smtClean="0">
                <a:solidFill>
                  <a:srgbClr val="FF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 С хороших и верных товарищей,</a:t>
            </a:r>
            <a:endParaRPr lang="ru-RU" sz="2400" b="1" dirty="0" smtClean="0">
              <a:solidFill>
                <a:srgbClr val="FF0000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ts val="1800"/>
              </a:lnSpc>
              <a:spcBef>
                <a:spcPts val="375"/>
              </a:spcBef>
              <a:spcAft>
                <a:spcPts val="375"/>
              </a:spcAft>
            </a:pPr>
            <a:r>
              <a:rPr lang="ru-RU" sz="2400" b="1" dirty="0" smtClean="0">
                <a:solidFill>
                  <a:srgbClr val="FF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 Живущих в соседнем дворе.</a:t>
            </a:r>
            <a:endParaRPr lang="ru-RU" sz="2400" b="1" dirty="0" smtClean="0">
              <a:solidFill>
                <a:srgbClr val="FF0000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ts val="1800"/>
              </a:lnSpc>
              <a:spcBef>
                <a:spcPts val="375"/>
              </a:spcBef>
              <a:spcAft>
                <a:spcPts val="375"/>
              </a:spcAft>
            </a:pPr>
            <a:r>
              <a:rPr lang="ru-RU" sz="2400" b="1" dirty="0" smtClean="0">
                <a:solidFill>
                  <a:srgbClr val="FF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 А может она начинается</a:t>
            </a:r>
            <a:endParaRPr lang="ru-RU" sz="2400" b="1" dirty="0" smtClean="0">
              <a:solidFill>
                <a:srgbClr val="FF0000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ts val="1800"/>
              </a:lnSpc>
              <a:spcBef>
                <a:spcPts val="375"/>
              </a:spcBef>
              <a:spcAft>
                <a:spcPts val="375"/>
              </a:spcAft>
            </a:pPr>
            <a:r>
              <a:rPr lang="ru-RU" sz="2400" b="1" dirty="0" smtClean="0">
                <a:solidFill>
                  <a:srgbClr val="FF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 С весенней запевки скворца,</a:t>
            </a:r>
            <a:endParaRPr lang="ru-RU" sz="2400" b="1" dirty="0" smtClean="0">
              <a:solidFill>
                <a:srgbClr val="FF0000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ts val="1800"/>
              </a:lnSpc>
              <a:spcBef>
                <a:spcPts val="375"/>
              </a:spcBef>
              <a:spcAft>
                <a:spcPts val="375"/>
              </a:spcAft>
            </a:pPr>
            <a:r>
              <a:rPr lang="ru-RU" sz="2400" b="1" dirty="0" smtClean="0">
                <a:solidFill>
                  <a:srgbClr val="FF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 И с этой дороги проселочной,</a:t>
            </a:r>
            <a:endParaRPr lang="ru-RU" sz="2400" b="1" dirty="0" smtClean="0">
              <a:solidFill>
                <a:srgbClr val="FF0000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ts val="1800"/>
              </a:lnSpc>
              <a:spcBef>
                <a:spcPts val="375"/>
              </a:spcBef>
              <a:spcAft>
                <a:spcPts val="375"/>
              </a:spcAft>
            </a:pPr>
            <a:r>
              <a:rPr lang="ru-RU" sz="2400" b="1" dirty="0" smtClean="0">
                <a:solidFill>
                  <a:srgbClr val="FF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 Которой не видно конца.</a:t>
            </a:r>
            <a:endParaRPr lang="ru-RU" sz="2400" b="1" dirty="0">
              <a:solidFill>
                <a:srgbClr val="FF0000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29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6" y="341640"/>
            <a:ext cx="4464496" cy="47694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11960" y="2276871"/>
            <a:ext cx="47525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2400" b="1" dirty="0">
                <a:solidFill>
                  <a:srgbClr val="000000"/>
                </a:solidFill>
                <a:latin typeface="Times New Roman" pitchFamily="16" charset="0"/>
                <a:ea typeface="MS Gothic" charset="-128"/>
              </a:rPr>
              <a:t>Мы с вами живём в</a:t>
            </a:r>
          </a:p>
          <a:p>
            <a:pPr lvl="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4000" b="1" dirty="0">
                <a:solidFill>
                  <a:srgbClr val="FF0000"/>
                </a:solidFill>
                <a:latin typeface="Times New Roman" pitchFamily="16" charset="0"/>
                <a:ea typeface="MS Gothic" charset="-128"/>
              </a:rPr>
              <a:t>Самарской области</a:t>
            </a:r>
          </a:p>
          <a:p>
            <a:pPr lvl="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4000" b="1" dirty="0">
                <a:solidFill>
                  <a:srgbClr val="C00000"/>
                </a:solidFill>
                <a:latin typeface="Times New Roman" pitchFamily="16" charset="0"/>
                <a:ea typeface="MS Gothic" charset="-128"/>
              </a:rPr>
              <a:t>Волжском районе</a:t>
            </a:r>
          </a:p>
          <a:p>
            <a:pPr lvl="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4000" b="1" dirty="0">
                <a:solidFill>
                  <a:srgbClr val="FF3300"/>
                </a:solidFill>
                <a:latin typeface="Times New Roman" pitchFamily="16" charset="0"/>
                <a:ea typeface="MS Gothic" charset="-128"/>
              </a:rPr>
              <a:t>посёлке Просвет</a:t>
            </a:r>
          </a:p>
        </p:txBody>
      </p:sp>
    </p:spTree>
    <p:extLst>
      <p:ext uri="{BB962C8B-B14F-4D97-AF65-F5344CB8AC3E}">
        <p14:creationId xmlns:p14="http://schemas.microsoft.com/office/powerpoint/2010/main" val="131780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620688"/>
            <a:ext cx="79928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2800" b="1" i="1" dirty="0">
                <a:solidFill>
                  <a:srgbClr val="FF0000"/>
                </a:solidFill>
                <a:latin typeface="Verdana" pitchFamily="32" charset="0"/>
                <a:ea typeface="MS Gothic" charset="-128"/>
              </a:rPr>
              <a:t>Поселок Просвет</a:t>
            </a:r>
            <a:r>
              <a:rPr lang="ru-RU" sz="2200" b="1" dirty="0">
                <a:solidFill>
                  <a:srgbClr val="333399"/>
                </a:solidFill>
                <a:latin typeface="Verdana" pitchFamily="32" charset="0"/>
                <a:ea typeface="MS Gothic" charset="-128"/>
              </a:rPr>
              <a:t> </a:t>
            </a:r>
            <a:r>
              <a:rPr lang="ru-RU" sz="2200" b="1" dirty="0">
                <a:solidFill>
                  <a:srgbClr val="000000"/>
                </a:solidFill>
                <a:latin typeface="Verdana" pitchFamily="32" charset="0"/>
                <a:ea typeface="MS Gothic" charset="-128"/>
              </a:rPr>
              <a:t>находится в  30 км юго-восточнее города Самары. </a:t>
            </a: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sz="2200" b="1" dirty="0">
              <a:solidFill>
                <a:srgbClr val="000000"/>
              </a:solidFill>
              <a:latin typeface="Verdana" pitchFamily="32" charset="0"/>
              <a:ea typeface="MS Gothic" charset="-128"/>
            </a:endParaRP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2200" b="1" dirty="0">
                <a:solidFill>
                  <a:srgbClr val="000000"/>
                </a:solidFill>
                <a:latin typeface="Verdana" pitchFamily="32" charset="0"/>
                <a:ea typeface="MS Gothic" charset="-128"/>
              </a:rPr>
              <a:t>     Вокруг посёлка в основном степи. </a:t>
            </a: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2200" b="1" dirty="0">
                <a:solidFill>
                  <a:srgbClr val="000000"/>
                </a:solidFill>
                <a:latin typeface="Verdana" pitchFamily="32" charset="0"/>
                <a:ea typeface="MS Gothic" charset="-128"/>
              </a:rPr>
              <a:t>Недалеко от посёлка проходит лесная полоса, посаженная в 1892 году. </a:t>
            </a:r>
          </a:p>
          <a:p>
            <a:pPr lvl="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sz="2200" b="1" dirty="0">
              <a:solidFill>
                <a:srgbClr val="333399"/>
              </a:solidFill>
              <a:latin typeface="Verdana" pitchFamily="32" charset="0"/>
              <a:ea typeface="MS Gothic" charset="-128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04"/>
          <a:stretch>
            <a:fillRect/>
          </a:stretch>
        </p:blipFill>
        <p:spPr bwMode="auto">
          <a:xfrm>
            <a:off x="827584" y="2780928"/>
            <a:ext cx="7488832" cy="372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416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iles.kabobo.ru/tw_files2/urls_410/22/d-21091/img23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80"/>
          <a:stretch/>
        </p:blipFill>
        <p:spPr bwMode="auto">
          <a:xfrm>
            <a:off x="251520" y="260648"/>
            <a:ext cx="8640959" cy="6408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429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76474"/>
            <a:ext cx="8496943" cy="4464893"/>
          </a:xfrm>
          <a:prstGeom prst="rect">
            <a:avLst/>
          </a:prstGeom>
          <a:noFill/>
          <a:ln w="38160">
            <a:solidFill>
              <a:srgbClr val="1F497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404664"/>
            <a:ext cx="64087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2400" b="1" dirty="0">
                <a:solidFill>
                  <a:srgbClr val="FF0000"/>
                </a:solidFill>
                <a:latin typeface="Times New Roman" pitchFamily="16" charset="0"/>
                <a:ea typeface="MS Gothic" charset="-128"/>
              </a:rPr>
              <a:t>в 1922 году</a:t>
            </a:r>
            <a:r>
              <a:rPr lang="ru-RU" sz="2400" dirty="0">
                <a:solidFill>
                  <a:srgbClr val="000000"/>
                </a:solidFill>
                <a:latin typeface="Times New Roman" pitchFamily="16" charset="0"/>
                <a:ea typeface="MS Gothic" charset="-128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Times New Roman" pitchFamily="16" charset="0"/>
                <a:ea typeface="MS Gothic" charset="-128"/>
              </a:rPr>
              <a:t> выделились</a:t>
            </a:r>
          </a:p>
          <a:p>
            <a:pPr lvl="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2400" b="1" dirty="0">
                <a:solidFill>
                  <a:srgbClr val="000000"/>
                </a:solidFill>
                <a:latin typeface="Times New Roman" pitchFamily="16" charset="0"/>
                <a:ea typeface="MS Gothic" charset="-128"/>
              </a:rPr>
              <a:t>из села </a:t>
            </a:r>
            <a:r>
              <a:rPr lang="ru-RU" sz="2800" b="1" dirty="0" err="1" smtClean="0">
                <a:solidFill>
                  <a:srgbClr val="000080"/>
                </a:solidFill>
                <a:latin typeface="Times New Roman" pitchFamily="16" charset="0"/>
                <a:ea typeface="MS Gothic" charset="-128"/>
              </a:rPr>
              <a:t>Домашкины</a:t>
            </a:r>
            <a:r>
              <a:rPr lang="ru-RU" sz="2800" b="1" dirty="0" smtClean="0">
                <a:solidFill>
                  <a:srgbClr val="000080"/>
                </a:solidFill>
                <a:latin typeface="Times New Roman" pitchFamily="16" charset="0"/>
                <a:ea typeface="MS Gothic" charset="-128"/>
              </a:rPr>
              <a:t> </a:t>
            </a:r>
            <a:r>
              <a:rPr lang="ru-RU" sz="2800" b="1" dirty="0">
                <a:solidFill>
                  <a:srgbClr val="000080"/>
                </a:solidFill>
                <a:latin typeface="Times New Roman" pitchFamily="16" charset="0"/>
                <a:ea typeface="MS Gothic" charset="-128"/>
              </a:rPr>
              <a:t>Вершины</a:t>
            </a:r>
            <a:r>
              <a:rPr lang="ru-RU" sz="2800" b="1" dirty="0">
                <a:solidFill>
                  <a:srgbClr val="000000"/>
                </a:solidFill>
                <a:latin typeface="Times New Roman" pitchFamily="16" charset="0"/>
                <a:ea typeface="MS Gothic" charset="-128"/>
              </a:rPr>
              <a:t> </a:t>
            </a:r>
          </a:p>
          <a:p>
            <a:pPr lvl="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2800" b="1" dirty="0">
                <a:solidFill>
                  <a:srgbClr val="FF0000"/>
                </a:solidFill>
                <a:latin typeface="Times New Roman" pitchFamily="16" charset="0"/>
                <a:ea typeface="MS Gothic" charset="-128"/>
              </a:rPr>
              <a:t>посёлок Просвет</a:t>
            </a:r>
            <a:r>
              <a:rPr lang="ru-RU" sz="2800" b="1" dirty="0">
                <a:solidFill>
                  <a:srgbClr val="000000"/>
                </a:solidFill>
                <a:latin typeface="Times New Roman" pitchFamily="16" charset="0"/>
                <a:ea typeface="MS Gothic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6614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4509120"/>
            <a:ext cx="806489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2000" b="1" dirty="0">
                <a:solidFill>
                  <a:srgbClr val="000000"/>
                </a:solidFill>
                <a:latin typeface="Times New Roman" pitchFamily="16" charset="0"/>
                <a:ea typeface="MS Gothic" charset="-128"/>
              </a:rPr>
              <a:t>Когда-то огромный большак шириной в 110 шагов  пересекал лес  в направлении на Оренбург и Соль-Илецк, образовывая просвет в лесу. По большаку в Самару доставляли соль. В лесном просвете стояли несколько домов, постоялый двор. </a:t>
            </a: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2000" b="1" dirty="0">
                <a:solidFill>
                  <a:srgbClr val="000000"/>
                </a:solidFill>
                <a:latin typeface="Times New Roman" pitchFamily="16" charset="0"/>
                <a:ea typeface="MS Gothic" charset="-128"/>
              </a:rPr>
              <a:t>Это место и называлось </a:t>
            </a:r>
            <a:r>
              <a:rPr lang="ru-RU" sz="2000" b="1" dirty="0">
                <a:solidFill>
                  <a:srgbClr val="FF0000"/>
                </a:solidFill>
                <a:latin typeface="Times New Roman" pitchFamily="16" charset="0"/>
                <a:ea typeface="MS Gothic" charset="-128"/>
              </a:rPr>
              <a:t>«Просвет».</a:t>
            </a:r>
          </a:p>
        </p:txBody>
      </p:sp>
      <p:pic>
        <p:nvPicPr>
          <p:cNvPr id="3" name="Рисунок 2" descr="000_019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0647"/>
            <a:ext cx="5810249" cy="3914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411763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useum.ru/imgB.asp?159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924944"/>
            <a:ext cx="4362450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116632"/>
            <a:ext cx="81369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 территории</a:t>
            </a:r>
            <a:r>
              <a:rPr lang="ru-RU" sz="3600" b="1" u="sng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</a:t>
            </a:r>
            <a:r>
              <a:rPr lang="ru-RU" sz="36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поселка Просвет проживает жители разных национальностей русские, украинцы, мордва, чуваши, таджики, башкиры, казаки, 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узбеки </a:t>
            </a:r>
            <a:r>
              <a:rPr lang="ru-RU" sz="36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 т.д.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96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Ольга\Desktop\Рабочка по истории посёлка в детсад\ш\1396620988_zarjadka-dlja-detej-pod-muzyku-1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AF2FE"/>
              </a:clrFrom>
              <a:clrTo>
                <a:srgbClr val="CAF2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04" y="116632"/>
            <a:ext cx="8993507" cy="6309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77813" y="485775"/>
            <a:ext cx="6337300" cy="535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Ну-ка, кузнечики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Поднимайте плечики,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(Раз, два, три)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Мы нагнёмся вправо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(Раз, два, три)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Мы нагнёмся влево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(Раз, два, три)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Дружненько присядем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(Раз, два, три)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«Мельницей» помашем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(Раз, два, три)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01600" y="328613"/>
            <a:ext cx="4770438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Дружно за руки возьмёмся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И в кружочек соберёмся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(Раз, два, три)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Наш большой и дружный круг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Соберётся в центр вдруг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(Раз, два, три)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Снова разойдётся (Раз, </a:t>
            </a:r>
            <a:r>
              <a:rPr kumimoji="0" lang="ru-RU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два,три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И опять сойдётся. (Раз, </a:t>
            </a:r>
            <a:r>
              <a:rPr kumimoji="0" lang="ru-RU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два,три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Прыгайте, кузнечики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Прыг-скок, прыг-скок.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Сядем, травушку покушаем,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Тишину послушаем!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19274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228</TotalTime>
  <Words>538</Words>
  <Application>Microsoft Office PowerPoint</Application>
  <PresentationFormat>Экран (4:3)</PresentationFormat>
  <Paragraphs>118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17</cp:revision>
  <dcterms:created xsi:type="dcterms:W3CDTF">2016-11-14T17:33:10Z</dcterms:created>
  <dcterms:modified xsi:type="dcterms:W3CDTF">2016-11-16T17:31:51Z</dcterms:modified>
</cp:coreProperties>
</file>