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1088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Общеобразовательная Программа дошкольного образования ГБОУ  СОШ пос. Просвет структурного подразделения «Детский сад «Сказка» муниципального района Волжский Самарской области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071941"/>
            <a:ext cx="7772400" cy="739369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Краткая презентация Программы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2530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• Проявляет </a:t>
            </a:r>
            <a:r>
              <a:rPr lang="ru-RU" sz="2000" dirty="0" err="1" smtClean="0"/>
              <a:t>эмпатию</a:t>
            </a:r>
            <a:r>
              <a:rPr lang="ru-RU" sz="2000" dirty="0" smtClean="0"/>
              <a:t> по отношению к другим людям, готовность</a:t>
            </a:r>
            <a:br>
              <a:rPr lang="ru-RU" sz="2000" dirty="0" smtClean="0"/>
            </a:br>
            <a:r>
              <a:rPr lang="ru-RU" sz="2000" dirty="0" smtClean="0"/>
              <a:t>прийти на помощь тем, кто в этом нуждается.</a:t>
            </a:r>
            <a:br>
              <a:rPr lang="ru-RU" sz="2000" dirty="0" smtClean="0"/>
            </a:br>
            <a:r>
              <a:rPr lang="ru-RU" sz="2000" dirty="0" smtClean="0"/>
              <a:t>• Проявляет умение слышать других и стремление быть понятым</a:t>
            </a:r>
            <a:br>
              <a:rPr lang="ru-RU" sz="2000" dirty="0" smtClean="0"/>
            </a:br>
            <a:r>
              <a:rPr lang="ru-RU" sz="2000" dirty="0" smtClean="0"/>
              <a:t>другими.</a:t>
            </a:r>
            <a:br>
              <a:rPr lang="ru-RU" sz="2000" dirty="0" smtClean="0"/>
            </a:br>
            <a:r>
              <a:rPr lang="ru-RU" sz="2000" dirty="0" smtClean="0"/>
              <a:t>• Ребенок обладает развитым воображением, которое реализуется в</a:t>
            </a:r>
            <a:br>
              <a:rPr lang="ru-RU" sz="2000" dirty="0" smtClean="0"/>
            </a:br>
            <a:r>
              <a:rPr lang="ru-RU" sz="2000" dirty="0" smtClean="0"/>
              <a:t>разных видах деятельности, и прежде всего в игре; владеет разными формами и видами игры, различает условную и реальную ситуации; умеет</a:t>
            </a:r>
            <a:br>
              <a:rPr lang="ru-RU" sz="2000" dirty="0" smtClean="0"/>
            </a:br>
            <a:r>
              <a:rPr lang="ru-RU" sz="2000" dirty="0" smtClean="0"/>
              <a:t>подчиняться разным правилам и социальным нормам. Умеет распознавать различные ситуации и адекватно их оценивать.</a:t>
            </a:r>
            <a:br>
              <a:rPr lang="ru-RU" sz="2000" dirty="0" smtClean="0"/>
            </a:br>
            <a:r>
              <a:rPr lang="ru-RU" sz="2000" dirty="0" smtClean="0"/>
              <a:t>• Ребенок достаточно хорошо владеет устной речью, может выражать</a:t>
            </a:r>
            <a:br>
              <a:rPr lang="ru-RU" sz="2000" dirty="0" smtClean="0"/>
            </a:br>
            <a:r>
              <a:rPr lang="ru-RU" sz="2000" dirty="0" smtClean="0"/>
              <a:t>свои мысли и желания, использовать речь для выражения своих мыслей,</a:t>
            </a:r>
            <a:br>
              <a:rPr lang="ru-RU" sz="2000" dirty="0" smtClean="0"/>
            </a:br>
            <a:r>
              <a:rPr lang="ru-RU" sz="2000" dirty="0" smtClean="0"/>
              <a:t>чувств и желаний, построения речевого высказывания в ситуации общения, выделять звуки в словах, у ребенка складываются предпосылки грамотности.</a:t>
            </a:r>
            <a:br>
              <a:rPr lang="ru-RU" sz="2000" dirty="0" smtClean="0"/>
            </a:br>
            <a:r>
              <a:rPr lang="ru-RU" sz="2000" dirty="0" smtClean="0"/>
              <a:t>• У ребенка развита крупная и мелкая моторика; он подвижен, вынос-</a:t>
            </a:r>
            <a:br>
              <a:rPr lang="ru-RU" sz="2000" dirty="0" smtClean="0"/>
            </a:br>
            <a:r>
              <a:rPr lang="ru-RU" sz="2000" dirty="0" smtClean="0"/>
              <a:t>лив, владеет основными движениями, может контролировать свои движения и управлять ими.</a:t>
            </a:r>
            <a:br>
              <a:rPr lang="ru-RU" sz="2000" dirty="0" smtClean="0"/>
            </a:br>
            <a:r>
              <a:rPr lang="ru-RU" sz="2000" dirty="0" smtClean="0"/>
              <a:t>• Ребенок способен к волевым усилиям, может следовать социальным</a:t>
            </a:r>
            <a:br>
              <a:rPr lang="ru-RU" sz="2000" dirty="0" smtClean="0"/>
            </a:br>
            <a:r>
              <a:rPr lang="ru-RU" sz="2000" dirty="0" smtClean="0"/>
              <a:t>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2530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• Проявляет ответственность за начатое дело.</a:t>
            </a:r>
            <a:br>
              <a:rPr lang="ru-RU" sz="2000" dirty="0" smtClean="0"/>
            </a:br>
            <a:r>
              <a:rPr lang="ru-RU" sz="2000" dirty="0" smtClean="0"/>
              <a:t>• Ребенок проявляет любознательность, задает вопросы взрослым и</a:t>
            </a:r>
            <a:br>
              <a:rPr lang="ru-RU" sz="2000" dirty="0" smtClean="0"/>
            </a:br>
            <a:r>
              <a:rPr lang="ru-RU" sz="2000" dirty="0" smtClean="0"/>
              <a:t>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</a:t>
            </a:r>
            <a:br>
              <a:rPr lang="ru-RU" sz="2000" dirty="0" smtClean="0"/>
            </a:br>
            <a:r>
              <a:rPr lang="ru-RU" sz="2000" dirty="0" smtClean="0"/>
              <a:t>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  <a:br>
              <a:rPr lang="ru-RU" sz="2000" dirty="0" smtClean="0"/>
            </a:br>
            <a:r>
              <a:rPr lang="ru-RU" sz="2000" dirty="0" smtClean="0"/>
              <a:t>• 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  <a:br>
              <a:rPr lang="ru-RU" sz="2000" dirty="0" smtClean="0"/>
            </a:br>
            <a:r>
              <a:rPr lang="ru-RU" sz="2000" dirty="0" smtClean="0"/>
              <a:t>• Проявляет уважение к жизни (в различных ее формах) и заботу об окружающей среде.</a:t>
            </a:r>
            <a:br>
              <a:rPr lang="ru-RU" sz="2000" dirty="0" smtClean="0"/>
            </a:br>
            <a:r>
              <a:rPr lang="ru-RU" sz="2000" dirty="0" smtClean="0"/>
              <a:t>• 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9661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  <a:br>
              <a:rPr lang="ru-RU" sz="2000" dirty="0" smtClean="0"/>
            </a:br>
            <a:r>
              <a:rPr lang="ru-RU" sz="2000" dirty="0" smtClean="0"/>
              <a:t>• Имеет первичные представления о себе, семье, традиционных семейных ценностях, включая традиционные </a:t>
            </a:r>
            <a:r>
              <a:rPr lang="ru-RU" sz="2000" dirty="0" err="1" smtClean="0"/>
              <a:t>гендерные</a:t>
            </a:r>
            <a:r>
              <a:rPr lang="ru-RU" sz="2000" dirty="0" smtClean="0"/>
              <a:t> ориентации, проявляет уважение к своему и противоположному полу.</a:t>
            </a:r>
            <a:br>
              <a:rPr lang="ru-RU" sz="2000" dirty="0" smtClean="0"/>
            </a:br>
            <a:r>
              <a:rPr lang="ru-RU" sz="2000" dirty="0" smtClean="0"/>
              <a:t>• Соблюдает элементарные общепринятые нормы, имеет первичные</a:t>
            </a:r>
            <a:br>
              <a:rPr lang="ru-RU" sz="2000" dirty="0" smtClean="0"/>
            </a:br>
            <a:r>
              <a:rPr lang="ru-RU" sz="2000" dirty="0" smtClean="0"/>
              <a:t>ценностные представления о том, «что такое хорошо и что такое плохо»,</a:t>
            </a:r>
            <a:br>
              <a:rPr lang="ru-RU" sz="2000" dirty="0" smtClean="0"/>
            </a:br>
            <a:r>
              <a:rPr lang="ru-RU" sz="2000" dirty="0" smtClean="0"/>
              <a:t>стремится поступать хорошо; проявляет уважение к старшим и заботу о</a:t>
            </a:r>
            <a:br>
              <a:rPr lang="ru-RU" sz="2000" dirty="0" smtClean="0"/>
            </a:br>
            <a:r>
              <a:rPr lang="ru-RU" sz="2000" dirty="0" smtClean="0"/>
              <a:t>младших.</a:t>
            </a:r>
            <a:br>
              <a:rPr lang="ru-RU" sz="2000" dirty="0" smtClean="0"/>
            </a:br>
            <a:r>
              <a:rPr lang="ru-RU" sz="2000" dirty="0" smtClean="0"/>
              <a:t>• Имеет начальные представления о здоровом образе жизни. Воспринимает здоровый образ жизни как ценность.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3962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ГРУППА ДЕТЕЙ РАННЕГО ВОЗРАСТА </a:t>
            </a:r>
            <a:r>
              <a:rPr lang="ru-RU" sz="1600" dirty="0" smtClean="0"/>
              <a:t>(ОТ 1,6 ДО 2 ЛЕТ)</a:t>
            </a:r>
            <a:br>
              <a:rPr lang="ru-RU" sz="1600" dirty="0" smtClean="0"/>
            </a:br>
            <a:r>
              <a:rPr lang="ru-RU" sz="1600" b="1" dirty="0" smtClean="0"/>
              <a:t>Примерный режим дня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 </a:t>
            </a:r>
            <a:r>
              <a:rPr lang="ru-RU" sz="1600" dirty="0" smtClean="0"/>
              <a:t>Прием </a:t>
            </a:r>
            <a:r>
              <a:rPr lang="ru-RU" sz="1600" dirty="0" smtClean="0"/>
              <a:t>детей, игра </a:t>
            </a:r>
            <a:r>
              <a:rPr lang="ru-RU" sz="1600" dirty="0" smtClean="0"/>
              <a:t>7.00–8.20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Подготовка к завтраку, завтрак </a:t>
            </a:r>
            <a:r>
              <a:rPr lang="ru-RU" sz="1600" dirty="0" smtClean="0"/>
              <a:t>8.20–8.30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Самостоятельная деятельность </a:t>
            </a:r>
            <a:r>
              <a:rPr lang="ru-RU" sz="1600" dirty="0" smtClean="0"/>
              <a:t>8.40- 9.00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Подготовка и проведение игры-занятия </a:t>
            </a:r>
            <a:br>
              <a:rPr lang="ru-RU" sz="1600" dirty="0" smtClean="0"/>
            </a:br>
            <a:r>
              <a:rPr lang="ru-RU" sz="1600" dirty="0" smtClean="0"/>
              <a:t>(по подгруппам)   — 9.00–9.10, </a:t>
            </a:r>
            <a:br>
              <a:rPr lang="ru-RU" sz="1600" dirty="0" smtClean="0"/>
            </a:br>
            <a:r>
              <a:rPr lang="ru-RU" sz="1600" dirty="0" smtClean="0"/>
              <a:t>Подготовка к прогулке, прогулка — 9.20–11.30</a:t>
            </a:r>
            <a:br>
              <a:rPr lang="ru-RU" sz="1600" dirty="0" smtClean="0"/>
            </a:br>
            <a:r>
              <a:rPr lang="ru-RU" sz="1600" dirty="0" smtClean="0"/>
              <a:t>Возвращение с прогулки, подготовка к обеду — 11.30–12.00</a:t>
            </a:r>
            <a:br>
              <a:rPr lang="ru-RU" sz="1600" dirty="0" smtClean="0"/>
            </a:br>
            <a:r>
              <a:rPr lang="ru-RU" sz="1600" dirty="0" smtClean="0"/>
              <a:t>Обед — </a:t>
            </a:r>
            <a:r>
              <a:rPr lang="ru-RU" sz="1600" dirty="0" smtClean="0"/>
              <a:t>12.00–12.20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Подготовка ко сну, сон — </a:t>
            </a:r>
            <a:r>
              <a:rPr lang="ru-RU" sz="1600" dirty="0" smtClean="0"/>
              <a:t>12.20–15.20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Постепенный подъем, полдник   </a:t>
            </a:r>
            <a:r>
              <a:rPr lang="ru-RU" sz="1600" dirty="0" smtClean="0"/>
              <a:t>15.20–15.30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Самостоятельная деятельность   </a:t>
            </a:r>
            <a:r>
              <a:rPr lang="ru-RU" sz="1600" dirty="0" smtClean="0"/>
              <a:t>15.30–15.45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Подготовка и проведение игры-занятия </a:t>
            </a:r>
            <a:br>
              <a:rPr lang="ru-RU" sz="1600" dirty="0" smtClean="0"/>
            </a:br>
            <a:r>
              <a:rPr lang="ru-RU" sz="1600" dirty="0" smtClean="0"/>
              <a:t>(по подгруппам</a:t>
            </a:r>
            <a:r>
              <a:rPr lang="ru-RU" sz="1600" dirty="0" smtClean="0"/>
              <a:t>) — </a:t>
            </a:r>
            <a:r>
              <a:rPr lang="ru-RU" sz="1600" dirty="0" smtClean="0"/>
              <a:t>15.45-15.50</a:t>
            </a:r>
            <a:br>
              <a:rPr lang="ru-RU" sz="1600" dirty="0" smtClean="0"/>
            </a:br>
            <a:r>
              <a:rPr lang="ru-RU" sz="1600" dirty="0" smtClean="0"/>
              <a:t>Подготовка к прогулке, прогулка — </a:t>
            </a:r>
            <a:r>
              <a:rPr lang="ru-RU" sz="1600" dirty="0" smtClean="0"/>
              <a:t>16.00–17.30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Возвращение с прогулки,</a:t>
            </a:r>
            <a:br>
              <a:rPr lang="ru-RU" sz="1600" dirty="0" smtClean="0"/>
            </a:br>
            <a:r>
              <a:rPr lang="ru-RU" sz="1600" dirty="0" smtClean="0"/>
              <a:t>самостоятельная </a:t>
            </a:r>
            <a:r>
              <a:rPr lang="ru-RU" sz="1600" dirty="0" smtClean="0"/>
              <a:t>деятельность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Подготовка к ужину, ужин </a:t>
            </a:r>
            <a:r>
              <a:rPr lang="ru-RU" sz="1600" dirty="0" smtClean="0"/>
              <a:t>17.30–18.00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Самостоятельная деятельность, уход домой </a:t>
            </a:r>
            <a:r>
              <a:rPr lang="ru-RU" sz="1600" dirty="0" smtClean="0"/>
              <a:t>18.00–19.00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* Пока воспитатель проводит игру-занятие с одной подгруппой детей, помощник воспитателя играет с другой подгруппой. 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СОДЕРЖАНИЕ ПСИХОЛОГО- ПЕДАГОГИЧЕСКОЙ РАБОТЫ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Воспитание культурно-гигиенических навыков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навыков </a:t>
            </a:r>
            <a:r>
              <a:rPr lang="ru-RU" sz="2400" b="1" dirty="0" smtClean="0"/>
              <a:t>самообслуживания.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Приучать детей к опрятности, </a:t>
            </a:r>
            <a:r>
              <a:rPr lang="ru-RU" sz="2400" b="1" dirty="0" smtClean="0"/>
              <a:t>аккуратности</a:t>
            </a:r>
            <a:br>
              <a:rPr lang="ru-RU" sz="2400" b="1" dirty="0" smtClean="0"/>
            </a:br>
            <a:r>
              <a:rPr lang="ru-RU" sz="2400" b="1" dirty="0" smtClean="0"/>
              <a:t>Расширять ориентировку в окружающей </a:t>
            </a:r>
            <a:r>
              <a:rPr lang="ru-RU" sz="2400" b="1" dirty="0" smtClean="0"/>
              <a:t>среде</a:t>
            </a:r>
            <a:br>
              <a:rPr lang="ru-RU" sz="2400" b="1" dirty="0" smtClean="0"/>
            </a:br>
            <a:r>
              <a:rPr lang="ru-RU" sz="2400" b="1" dirty="0" smtClean="0"/>
              <a:t>Развивать понимание </a:t>
            </a:r>
            <a:r>
              <a:rPr lang="ru-RU" sz="2400" b="1" dirty="0" smtClean="0"/>
              <a:t>речи. </a:t>
            </a:r>
            <a:r>
              <a:rPr lang="ru-RU" sz="2400" b="1" dirty="0" smtClean="0"/>
              <a:t>Развивать активную </a:t>
            </a:r>
            <a:r>
              <a:rPr lang="ru-RU" sz="2400" b="1" dirty="0" smtClean="0"/>
              <a:t>речь.</a:t>
            </a:r>
            <a:br>
              <a:rPr lang="ru-RU" sz="2400" b="1" dirty="0" smtClean="0"/>
            </a:br>
            <a:r>
              <a:rPr lang="ru-RU" sz="2400" b="1" dirty="0" smtClean="0"/>
              <a:t>Чтение художественной литературы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Развитие движений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Игры с дидактическим и  </a:t>
            </a:r>
            <a:r>
              <a:rPr lang="ru-RU" sz="2400" b="1" dirty="0" smtClean="0"/>
              <a:t>со строительным </a:t>
            </a:r>
            <a:r>
              <a:rPr lang="ru-RU" sz="2400" b="1" dirty="0" smtClean="0"/>
              <a:t>материалами</a:t>
            </a:r>
            <a:br>
              <a:rPr lang="ru-RU" sz="2400" b="1" dirty="0" smtClean="0"/>
            </a:br>
            <a:r>
              <a:rPr lang="ru-RU" sz="2400" b="1" dirty="0" smtClean="0"/>
              <a:t>Восприятие </a:t>
            </a:r>
            <a:r>
              <a:rPr lang="ru-RU" sz="2400" b="1" dirty="0" smtClean="0"/>
              <a:t>смысла музыки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22471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Дошкольный возраст (2–7 лет)</a:t>
            </a:r>
            <a:br>
              <a:rPr lang="ru-RU" sz="2000" b="1" dirty="0" smtClean="0"/>
            </a:br>
            <a:r>
              <a:rPr lang="ru-RU" sz="2000" b="1" dirty="0" smtClean="0"/>
              <a:t> Примерный распорядок дня</a:t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6" y="1285860"/>
          <a:ext cx="8501125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Режимные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моменты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Вторая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младшая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группа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Средняя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группа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Старшая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группа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Подготовитель-ная</a:t>
                      </a:r>
                      <a:endParaRPr lang="ru-RU" sz="16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группа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Приход детей в детский сад, свободная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игра, </a:t>
                      </a:r>
                      <a:r>
                        <a:rPr lang="ru-RU" sz="1600" dirty="0" err="1"/>
                        <a:t>самостоятель</a:t>
                      </a:r>
                      <a:r>
                        <a:rPr lang="ru-RU" sz="1600" dirty="0"/>
                        <a:t>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ная</a:t>
                      </a:r>
                      <a:r>
                        <a:rPr lang="ru-RU" sz="1600" dirty="0"/>
                        <a:t> деятельность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7.00–8.15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7.00–8.15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7.00–8.15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7.00–8.20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к завтраку, завтрак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8.15–8.30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8.15–8.30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8.15–8.30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8.20–8.30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Игры, подготовка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8.30–9.00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8.30–9.00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8.30–9.00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8.30–9.00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НОД (общая длительность, включая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перерывы)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9.00–9.40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9.00-9.50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9.00 -10.00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9.00-10.50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прогулке, прогулка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9.50–11.50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10.00–12.10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10.40–12.20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10.55–12.30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18" y="0"/>
            <a:ext cx="36433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Дошкольный возраст (2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лет)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Примерный режим дня</a:t>
            </a:r>
            <a:endParaRPr lang="ru-RU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60" y="1397000"/>
          <a:ext cx="850112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4"/>
                <a:gridCol w="1700224"/>
                <a:gridCol w="1700224"/>
                <a:gridCol w="1700224"/>
                <a:gridCol w="1700224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Режимные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моменты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Вторая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младшая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Старшая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Подготовитель-ная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деятельность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11.50 – 12.00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12.10–12.15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12.20–12.25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12.30–12.35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к обеду, обед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12.10–12.30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12.20–13.00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12.25–13.00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12.35–13.00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ко сну, чтение художествен-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ной литературы,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12.30–15.10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13.00–15.10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13.10–15.00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13.00–15.00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самостоятельная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15.10–15.20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15.10–15.20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15.00–15.15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15.00–15.10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Полдник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15.20–15.30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15.20–15.30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15.15–15.25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15.10–15.25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71546"/>
          <a:ext cx="857256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Режимные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моменты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Вторая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младшая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Старшая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Подготовитель-ная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 в режимных моментах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15.30–16.00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15.30–16.00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15.25–16.00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15.25–16.00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прогулке, прогулка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16.00–17.30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16.00–17.40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16.00–17.40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16.00–17.45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прогулки, ужин,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деятельность,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уход домой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17.30–19.00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17.40–19.00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17.40–19.00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17.45–19.00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СОДЕРЖАНИЕ ПСИХОЛОГО- ПЕДАГОГИЧЕСКОЙ РАБОТЫ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Содержание психолого-педагогической работы с детьми 2–7 лет</a:t>
            </a:r>
            <a:br>
              <a:rPr lang="ru-RU" sz="2000" dirty="0" smtClean="0"/>
            </a:br>
            <a:r>
              <a:rPr lang="ru-RU" sz="2000" dirty="0" smtClean="0"/>
              <a:t>дается по образовательным областям: «Социально-коммуникативное</a:t>
            </a:r>
            <a:br>
              <a:rPr lang="ru-RU" sz="2000" dirty="0" smtClean="0"/>
            </a:br>
            <a:r>
              <a:rPr lang="ru-RU" sz="2000" dirty="0" smtClean="0"/>
              <a:t>развитие», «Познавательное развитие», «Речевое развитие», «</a:t>
            </a:r>
            <a:r>
              <a:rPr lang="ru-RU" sz="2000" dirty="0" err="1" smtClean="0"/>
              <a:t>Художест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err="1" smtClean="0"/>
              <a:t>венно-эстетическое</a:t>
            </a:r>
            <a:r>
              <a:rPr lang="ru-RU" sz="2000" dirty="0" smtClean="0"/>
              <a:t> </a:t>
            </a:r>
            <a:r>
              <a:rPr lang="ru-RU" sz="2000" dirty="0" err="1" smtClean="0"/>
              <a:t>развитие</a:t>
            </a:r>
            <a:r>
              <a:rPr lang="ru-RU" sz="2000" dirty="0" smtClean="0"/>
              <a:t>», «Физическое развитие</a:t>
            </a:r>
            <a:r>
              <a:rPr lang="ru-RU" sz="2000" dirty="0" smtClean="0"/>
              <a:t>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ОБРАЗОВАТЕЛЬНАЯ ОБЛАСТЬ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«СОЦИАЛЬНО-КОММУНИКАТИВНОЕ РАЗВИТИЕ»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«Социально-коммуникативное развитие направлено на усвоение норм и</a:t>
            </a:r>
            <a:br>
              <a:rPr lang="ru-RU" sz="2000" dirty="0" smtClean="0"/>
            </a:br>
            <a:r>
              <a:rPr lang="ru-RU" sz="2000" dirty="0" smtClean="0"/>
              <a:t>ценностей, принятых в обществе, включая моральные и </a:t>
            </a:r>
            <a:r>
              <a:rPr lang="ru-RU" sz="2000" dirty="0" err="1" smtClean="0"/>
              <a:t>нравственные__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000" dirty="0" err="1" smtClean="0"/>
              <a:t>саморегуляции</a:t>
            </a:r>
            <a:r>
              <a:rPr lang="ru-RU" sz="2000" dirty="0" smtClean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305800" cy="321471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Основные </a:t>
            </a:r>
            <a:r>
              <a:rPr lang="ru-RU" sz="2800" b="1" dirty="0" smtClean="0"/>
              <a:t>цели</a:t>
            </a:r>
            <a:r>
              <a:rPr lang="ru-RU" sz="2800" dirty="0" smtClean="0"/>
              <a:t> </a:t>
            </a:r>
            <a:r>
              <a:rPr lang="ru-RU" sz="2800" b="1" dirty="0" smtClean="0"/>
              <a:t>и задачи: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Социализация, развитие общения, нравственное </a:t>
            </a:r>
            <a:r>
              <a:rPr lang="ru-RU" sz="2800" b="1" dirty="0" smtClean="0"/>
              <a:t>воспитание</a:t>
            </a:r>
            <a:br>
              <a:rPr lang="ru-RU" sz="2800" b="1" dirty="0" smtClean="0"/>
            </a:br>
            <a:r>
              <a:rPr lang="ru-RU" sz="2800" b="1" dirty="0" smtClean="0"/>
              <a:t> Ребенок в семье и сообществе, патриотическое </a:t>
            </a:r>
            <a:r>
              <a:rPr lang="ru-RU" sz="2800" b="1" dirty="0" smtClean="0"/>
              <a:t>воспитание</a:t>
            </a:r>
            <a:br>
              <a:rPr lang="ru-RU" sz="2800" b="1" dirty="0" smtClean="0"/>
            </a:br>
            <a:r>
              <a:rPr lang="ru-RU" sz="2800" b="1" dirty="0" smtClean="0"/>
              <a:t> Самообслуживание, самостоятельность, трудовое </a:t>
            </a:r>
            <a:r>
              <a:rPr lang="ru-RU" sz="2800" b="1" dirty="0" smtClean="0"/>
              <a:t>воспитание</a:t>
            </a:r>
            <a:br>
              <a:rPr lang="ru-RU" sz="2800" b="1" dirty="0" smtClean="0"/>
            </a:br>
            <a:r>
              <a:rPr lang="ru-RU" sz="2800" b="1" dirty="0" smtClean="0"/>
              <a:t> Формирование основ безопасности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Ведущие цели Программы — повышение социального статуса дошкольного образования; обеспечение равенства возможностей для каждого ребенка в получении качественного дошкольного образования; сохранение единства образовательного пространства Российской Федерации  относительно уровня дошкольного образования.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ОБРАЗОВАТЕЛЬНАЯ ОБЛАСТЬ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«ПОЗНАВАТЕЛЬНОЕ РАЗВИТИЕ»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«Познавательное развитие предполагает развитие интересов детей,</a:t>
            </a:r>
            <a:br>
              <a:rPr lang="ru-RU" sz="2000" dirty="0" smtClean="0"/>
            </a:br>
            <a:r>
              <a:rPr lang="ru-RU" sz="2000" dirty="0" smtClean="0"/>
              <a:t>любознательности и познавательной мотивации; формирование </a:t>
            </a:r>
            <a:r>
              <a:rPr lang="ru-RU" sz="2000" dirty="0" err="1" smtClean="0"/>
              <a:t>познава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smtClean="0"/>
              <a:t>тельных действий, становление сознания; развитие воображения и </a:t>
            </a:r>
            <a:r>
              <a:rPr lang="ru-RU" sz="2000" dirty="0" err="1" smtClean="0"/>
              <a:t>твор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smtClean="0"/>
              <a:t>ческой активности; формирование первичных представлений о себе, </a:t>
            </a:r>
            <a:r>
              <a:rPr lang="ru-RU" sz="2000" dirty="0" err="1" smtClean="0"/>
              <a:t>дру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err="1" smtClean="0"/>
              <a:t>гих</a:t>
            </a:r>
            <a:r>
              <a:rPr lang="ru-RU" sz="2000" dirty="0" smtClean="0"/>
              <a:t> людях, объектах окружающего мира, о свойствах и отношениях </a:t>
            </a:r>
            <a:r>
              <a:rPr lang="ru-RU" sz="2000" dirty="0" smtClean="0"/>
              <a:t>объектов  окружающего </a:t>
            </a:r>
            <a:r>
              <a:rPr lang="ru-RU" sz="2000" dirty="0" smtClean="0"/>
              <a:t>мира (форме, цвете, размере, материале, звучании, </a:t>
            </a:r>
            <a:r>
              <a:rPr lang="ru-RU" sz="2000" dirty="0" err="1" smtClean="0"/>
              <a:t>ритме,темпе</a:t>
            </a:r>
            <a:r>
              <a:rPr lang="ru-RU" sz="2000" dirty="0" smtClean="0"/>
              <a:t>, количестве, числе, части и целом, пространстве и времени, </a:t>
            </a:r>
            <a:r>
              <a:rPr lang="ru-RU" sz="2000" dirty="0" smtClean="0"/>
              <a:t>движении </a:t>
            </a:r>
            <a:r>
              <a:rPr lang="ru-RU" sz="2000" dirty="0" smtClean="0"/>
              <a:t>и покое, причинах и следствиях и др.), о малой родине и </a:t>
            </a:r>
            <a:r>
              <a:rPr lang="ru-RU" sz="2000" dirty="0" smtClean="0"/>
              <a:t>Отечестве, представлений </a:t>
            </a:r>
            <a:r>
              <a:rPr lang="ru-RU" sz="2000" dirty="0" smtClean="0"/>
              <a:t>о </a:t>
            </a:r>
            <a:r>
              <a:rPr lang="ru-RU" sz="2000" dirty="0" err="1" smtClean="0"/>
              <a:t>социокультурных</a:t>
            </a:r>
            <a:r>
              <a:rPr lang="ru-RU" sz="2000" dirty="0" smtClean="0"/>
              <a:t> ценностях нашего народа, об </a:t>
            </a:r>
            <a:r>
              <a:rPr lang="ru-RU" sz="2000" dirty="0" smtClean="0"/>
              <a:t>отечественных </a:t>
            </a:r>
            <a:r>
              <a:rPr lang="ru-RU" sz="2000" dirty="0" smtClean="0"/>
              <a:t>традициях и праздниках, о планете Земля как общем доме </a:t>
            </a:r>
            <a:r>
              <a:rPr lang="ru-RU" sz="2000" dirty="0" smtClean="0"/>
              <a:t>людей, об </a:t>
            </a:r>
            <a:r>
              <a:rPr lang="ru-RU" sz="2000" dirty="0" smtClean="0"/>
              <a:t>особенностях ее природы, многообразии стран и народов мира</a:t>
            </a:r>
            <a:r>
              <a:rPr lang="ru-RU" sz="2000" dirty="0" smtClean="0"/>
              <a:t>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43929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Основные цели и </a:t>
            </a:r>
            <a:r>
              <a:rPr lang="ru-RU" sz="2400" b="1" dirty="0" smtClean="0"/>
              <a:t>задачи:</a:t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Развитие познавательно-исследовательской </a:t>
            </a:r>
            <a:r>
              <a:rPr lang="ru-RU" sz="2400" b="1" dirty="0" smtClean="0"/>
              <a:t>деятельности</a:t>
            </a:r>
            <a:br>
              <a:rPr lang="ru-RU" sz="2400" b="1" dirty="0" smtClean="0"/>
            </a:br>
            <a:r>
              <a:rPr lang="ru-RU" sz="2400" b="1" dirty="0" smtClean="0"/>
              <a:t> Приобщение к </a:t>
            </a:r>
            <a:r>
              <a:rPr lang="ru-RU" sz="2400" b="1" dirty="0" err="1" smtClean="0"/>
              <a:t>социокультурным</a:t>
            </a:r>
            <a:r>
              <a:rPr lang="ru-RU" sz="2400" b="1" dirty="0" smtClean="0"/>
              <a:t> </a:t>
            </a:r>
            <a:r>
              <a:rPr lang="ru-RU" sz="2400" b="1" dirty="0" smtClean="0"/>
              <a:t>ценностям</a:t>
            </a:r>
            <a:br>
              <a:rPr lang="ru-RU" sz="2400" b="1" dirty="0" smtClean="0"/>
            </a:br>
            <a:r>
              <a:rPr lang="ru-RU" sz="2400" b="1" dirty="0" smtClean="0"/>
              <a:t> Формирование элементарных математических </a:t>
            </a:r>
            <a:r>
              <a:rPr lang="ru-RU" sz="2400" b="1" dirty="0" smtClean="0"/>
              <a:t>представлений</a:t>
            </a:r>
            <a:br>
              <a:rPr lang="ru-RU" sz="2400" b="1" dirty="0" smtClean="0"/>
            </a:br>
            <a:r>
              <a:rPr lang="ru-RU" sz="2400" b="1" dirty="0" smtClean="0"/>
              <a:t> Ознакомление с миром </a:t>
            </a:r>
            <a:r>
              <a:rPr lang="ru-RU" sz="2400" b="1" dirty="0" smtClean="0"/>
              <a:t>природы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2517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ОБРАЗОВАТЕЛЬНАЯ ОБЛАСТЬ «РЕЧЕВОЕ РАЗВИТИЕ»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«Речевое развитие включает владение речью как средством общения и</a:t>
            </a:r>
            <a:br>
              <a:rPr lang="ru-RU" sz="2000" dirty="0" smtClean="0"/>
            </a:br>
            <a:r>
              <a:rPr lang="ru-RU" sz="2000" dirty="0" smtClean="0"/>
              <a:t>культуры; обогащение активного словаря; развитие связной, </a:t>
            </a:r>
            <a:r>
              <a:rPr lang="ru-RU" sz="2000" dirty="0" err="1" smtClean="0"/>
              <a:t>грамматичес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err="1" smtClean="0"/>
              <a:t>ки</a:t>
            </a:r>
            <a:r>
              <a:rPr lang="ru-RU" sz="2000" dirty="0" smtClean="0"/>
              <a:t> правильной диалогической и монологической речи; развитие речевого</a:t>
            </a:r>
            <a:br>
              <a:rPr lang="ru-RU" sz="2000" dirty="0" smtClean="0"/>
            </a:br>
            <a:r>
              <a:rPr lang="ru-RU" sz="2000" dirty="0" smtClean="0"/>
              <a:t>творчества; развитие звуковой и интонационной культуры речи, </a:t>
            </a:r>
            <a:r>
              <a:rPr lang="ru-RU" sz="2000" dirty="0" err="1" smtClean="0"/>
              <a:t>фонемати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err="1" smtClean="0"/>
              <a:t>ческого</a:t>
            </a:r>
            <a:r>
              <a:rPr lang="ru-RU" sz="2000" dirty="0" smtClean="0"/>
              <a:t> слуха; знакомство с книжной культурой, детской литературой, по-</a:t>
            </a:r>
            <a:br>
              <a:rPr lang="ru-RU" sz="2000" dirty="0" smtClean="0"/>
            </a:br>
            <a:r>
              <a:rPr lang="ru-RU" sz="2000" dirty="0" err="1" smtClean="0"/>
              <a:t>нимание</a:t>
            </a:r>
            <a:r>
              <a:rPr lang="ru-RU" sz="2000" dirty="0" smtClean="0"/>
              <a:t> на слух текстов различных жанров детской литературы; </a:t>
            </a:r>
            <a:r>
              <a:rPr lang="ru-RU" sz="2000" dirty="0" err="1" smtClean="0"/>
              <a:t>формиро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err="1" smtClean="0"/>
              <a:t>вание</a:t>
            </a:r>
            <a:r>
              <a:rPr lang="ru-RU" sz="2000" dirty="0" smtClean="0"/>
              <a:t> звуковой аналитико-синтетической активности как предпосылки</a:t>
            </a:r>
            <a:br>
              <a:rPr lang="ru-RU" sz="2000" dirty="0" smtClean="0"/>
            </a:br>
            <a:r>
              <a:rPr lang="ru-RU" sz="2000" dirty="0" smtClean="0"/>
              <a:t>обучения грамоте</a:t>
            </a:r>
            <a:r>
              <a:rPr lang="ru-RU" sz="2000" dirty="0" smtClean="0"/>
              <a:t>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Основные </a:t>
            </a:r>
            <a:r>
              <a:rPr lang="ru-RU" sz="2000" b="1" dirty="0" smtClean="0"/>
              <a:t>цели</a:t>
            </a:r>
            <a:r>
              <a:rPr lang="ru-RU" sz="2000" dirty="0" smtClean="0"/>
              <a:t> </a:t>
            </a:r>
            <a:r>
              <a:rPr lang="ru-RU" sz="2000" b="1" dirty="0" smtClean="0"/>
              <a:t>и задачи:</a:t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Развитие </a:t>
            </a:r>
            <a:r>
              <a:rPr lang="ru-RU" sz="2000" b="1" dirty="0" smtClean="0"/>
              <a:t>речи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 smtClean="0"/>
              <a:t>Чтение художественной литературы</a:t>
            </a:r>
            <a:endParaRPr lang="ru-R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ОБРАЗОВАТЕЛЬНАЯ ОБЛАСТЬ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«ХУДОЖЕСТВЕННО-ЭСТЕТИЧЕСКОЕ РАЗВИТИЕ»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«Художественно-эстетическое развитие предполагает развитие пред-</a:t>
            </a:r>
            <a:br>
              <a:rPr lang="ru-RU" sz="2000" dirty="0" smtClean="0"/>
            </a:br>
            <a:r>
              <a:rPr lang="ru-RU" sz="2000" dirty="0" smtClean="0"/>
              <a:t>посылок ценностно-смыслового восприятия и понимания произведений</a:t>
            </a:r>
            <a:br>
              <a:rPr lang="ru-RU" sz="2000" dirty="0" smtClean="0"/>
            </a:br>
            <a:r>
              <a:rPr lang="ru-RU" sz="2000" dirty="0" smtClean="0"/>
              <a:t>искусства (словесного, музыкального, изобразительного), мира природы;</a:t>
            </a:r>
            <a:br>
              <a:rPr lang="ru-RU" sz="2000" dirty="0" smtClean="0"/>
            </a:br>
            <a:r>
              <a:rPr lang="ru-RU" sz="2000" dirty="0" smtClean="0"/>
              <a:t>становление эстетического отношения к окружающему миру; </a:t>
            </a:r>
            <a:r>
              <a:rPr lang="ru-RU" sz="2000" dirty="0" err="1" smtClean="0"/>
              <a:t>формирова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err="1" smtClean="0"/>
              <a:t>ние</a:t>
            </a:r>
            <a:r>
              <a:rPr lang="ru-RU" sz="2000" dirty="0" smtClean="0"/>
              <a:t> элементарных представлений о видах искусства; восприятие музыки,</a:t>
            </a:r>
            <a:br>
              <a:rPr lang="ru-RU" sz="2000" dirty="0" smtClean="0"/>
            </a:br>
            <a:r>
              <a:rPr lang="ru-RU" sz="2000" dirty="0" smtClean="0"/>
              <a:t>художественной литературы, фольклора; стимулирование сопереживания</a:t>
            </a:r>
            <a:br>
              <a:rPr lang="ru-RU" sz="2000" dirty="0" smtClean="0"/>
            </a:br>
            <a:r>
              <a:rPr lang="ru-RU" sz="2000" dirty="0" smtClean="0"/>
              <a:t>персонажам художественных произведений; реализацию самостоятельной</a:t>
            </a:r>
            <a:br>
              <a:rPr lang="ru-RU" sz="2000" dirty="0" smtClean="0"/>
            </a:br>
            <a:r>
              <a:rPr lang="ru-RU" sz="2000" dirty="0" smtClean="0"/>
              <a:t>творческой деятельности детей (изобразительной, </a:t>
            </a:r>
            <a:r>
              <a:rPr lang="ru-RU" sz="2000" dirty="0" err="1" smtClean="0"/>
              <a:t>конструктивно-модель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smtClean="0"/>
              <a:t>ной, музыкальной и др</a:t>
            </a:r>
            <a:r>
              <a:rPr lang="ru-RU" sz="2000" dirty="0" smtClean="0"/>
              <a:t>.)».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Основные </a:t>
            </a:r>
            <a:r>
              <a:rPr lang="ru-RU" sz="2000" b="1" dirty="0" smtClean="0"/>
              <a:t>цели</a:t>
            </a:r>
            <a:r>
              <a:rPr lang="ru-RU" sz="2000" dirty="0" smtClean="0"/>
              <a:t> </a:t>
            </a:r>
            <a:r>
              <a:rPr lang="ru-RU" sz="2000" b="1" dirty="0" smtClean="0"/>
              <a:t>и задачи: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Приобщение к искусству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Изобразительная деятельность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Конструктивно-модельная деятельность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Музыкально-художественная деятельность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ОБРАЗОВАТЕЛЬНАЯ ОБЛАСТЬ «ФИЗИЧЕСКОЕ РАЗВИТИЕ»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«Физическое развитие включает приобретение опыта в следующих </a:t>
            </a:r>
            <a:r>
              <a:rPr lang="ru-RU" sz="2000" dirty="0" smtClean="0"/>
              <a:t>видах </a:t>
            </a:r>
            <a:r>
              <a:rPr lang="ru-RU" sz="2000" dirty="0" smtClean="0"/>
              <a:t>деятельности детей: двигательной, в том числе связанной с </a:t>
            </a:r>
            <a:r>
              <a:rPr lang="ru-RU" sz="2000" dirty="0" err="1" smtClean="0"/>
              <a:t>выполнени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smtClean="0"/>
              <a:t>ем упражнений, направленных на развитие таких физических качеств, как</a:t>
            </a:r>
            <a:br>
              <a:rPr lang="ru-RU" sz="2000" dirty="0" smtClean="0"/>
            </a:br>
            <a:r>
              <a:rPr lang="ru-RU" sz="2000" dirty="0" smtClean="0"/>
              <a:t>координация и гибкость; способствующих правильному формированию</a:t>
            </a:r>
            <a:br>
              <a:rPr lang="ru-RU" sz="2000" dirty="0" smtClean="0"/>
            </a:br>
            <a:r>
              <a:rPr lang="ru-RU" sz="2000" dirty="0" smtClean="0"/>
              <a:t>опорно-двигательной системы организма, развитию равновесия, </a:t>
            </a:r>
            <a:r>
              <a:rPr lang="ru-RU" sz="2000" dirty="0" err="1" smtClean="0"/>
              <a:t>коорди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smtClean="0"/>
              <a:t>нации движения, крупной и мелкой моторики обеих рук, а также с </a:t>
            </a:r>
            <a:r>
              <a:rPr lang="ru-RU" sz="2000" dirty="0" err="1" smtClean="0"/>
              <a:t>правиль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err="1" smtClean="0"/>
              <a:t>ным</a:t>
            </a:r>
            <a:r>
              <a:rPr lang="ru-RU" sz="2000" dirty="0" smtClean="0"/>
              <a:t>, не наносящим ущерба организму, выполнением основных движений</a:t>
            </a:r>
            <a:br>
              <a:rPr lang="ru-RU" sz="2000" dirty="0" smtClean="0"/>
            </a:br>
            <a:r>
              <a:rPr lang="ru-RU" sz="2000" dirty="0" smtClean="0"/>
              <a:t>(ходьба, бег, мягкие прыжки, повороты в обе стороны), формирование на-</a:t>
            </a:r>
            <a:br>
              <a:rPr lang="ru-RU" sz="2000" dirty="0" smtClean="0"/>
            </a:br>
            <a:r>
              <a:rPr lang="ru-RU" sz="2000" dirty="0" err="1" smtClean="0"/>
              <a:t>чальных</a:t>
            </a:r>
            <a:r>
              <a:rPr lang="ru-RU" sz="2000" dirty="0" smtClean="0"/>
              <a:t> представлений о некоторых видах спорта, овладение подвижными</a:t>
            </a:r>
            <a:br>
              <a:rPr lang="ru-RU" sz="2000" dirty="0" smtClean="0"/>
            </a:br>
            <a:r>
              <a:rPr lang="ru-RU" sz="2000" dirty="0" smtClean="0"/>
              <a:t>играми с правилами; становление целенаправленности и </a:t>
            </a:r>
            <a:r>
              <a:rPr lang="ru-RU" sz="2000" dirty="0" err="1" smtClean="0"/>
              <a:t>саморегуляции</a:t>
            </a:r>
            <a:r>
              <a:rPr lang="ru-RU" sz="2000" dirty="0" smtClean="0"/>
              <a:t> в</a:t>
            </a:r>
            <a:br>
              <a:rPr lang="ru-RU" sz="2000" dirty="0" smtClean="0"/>
            </a:br>
            <a:r>
              <a:rPr lang="ru-RU" sz="2000" dirty="0" smtClean="0"/>
              <a:t>двигательной сфере; становление ценностей здорового образа жизни, </a:t>
            </a:r>
            <a:r>
              <a:rPr lang="ru-RU" sz="2000" dirty="0" err="1" smtClean="0"/>
              <a:t>ов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err="1" smtClean="0"/>
              <a:t>ладение</a:t>
            </a:r>
            <a:r>
              <a:rPr lang="ru-RU" sz="2000" dirty="0" smtClean="0"/>
              <a:t> его элементарными нормами и правилами (в питании, двигатель-</a:t>
            </a:r>
            <a:br>
              <a:rPr lang="ru-RU" sz="2000" dirty="0" smtClean="0"/>
            </a:br>
            <a:r>
              <a:rPr lang="ru-RU" sz="2000" dirty="0" smtClean="0"/>
              <a:t>ном режиме, закаливании, при формировании полезных привычек и др</a:t>
            </a:r>
            <a:r>
              <a:rPr lang="ru-RU" sz="2000" dirty="0" smtClean="0"/>
              <a:t>.)»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Основные </a:t>
            </a:r>
            <a:r>
              <a:rPr lang="ru-RU" sz="2000" b="1" dirty="0" smtClean="0"/>
              <a:t>цели</a:t>
            </a:r>
            <a:r>
              <a:rPr lang="ru-RU" sz="2000" dirty="0" smtClean="0"/>
              <a:t> </a:t>
            </a:r>
            <a:r>
              <a:rPr lang="ru-RU" sz="2000" b="1" dirty="0" smtClean="0"/>
              <a:t>и задачи: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Формирование начальных представлений о здоровом образе жизни.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Физическая культура</a:t>
            </a:r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253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Содержанием части Программы, формируемой участниками образовательного процесса, является отражение направлений деятельности, выбранных педагогическим коллективом с учётом приоритетов развития дошкольного учреждения.</a:t>
            </a:r>
            <a:br>
              <a:rPr lang="ru-RU" sz="2000" dirty="0" smtClean="0"/>
            </a:br>
            <a:r>
              <a:rPr lang="ru-RU" sz="2000" b="1" dirty="0" smtClean="0"/>
              <a:t>Художественно-эстетическое развитие</a:t>
            </a:r>
            <a:r>
              <a:rPr lang="ru-RU" sz="2000" dirty="0" smtClean="0"/>
              <a:t>: учитывая национально-культурные особенности народов Поволжья, исходящая из сложных условий межкультурного диалога в многонациональном Поволжском регионе и настоятельной необходимости проектировать гармонию межэтнических отношений, коллективом детского сада было принято решение участвовать в реализации комплексной образовательной программы дополнительного образования детей «Культура народов Поволжья» (авторы-составители:</a:t>
            </a:r>
            <a:br>
              <a:rPr lang="ru-RU" sz="2000" dirty="0" smtClean="0"/>
            </a:br>
            <a:r>
              <a:rPr lang="ru-RU" sz="2000" dirty="0" smtClean="0"/>
              <a:t>Гвоздева Е.А., заведующий структурным подразделением, </a:t>
            </a:r>
            <a:br>
              <a:rPr lang="ru-RU" sz="2000" dirty="0" smtClean="0"/>
            </a:br>
            <a:r>
              <a:rPr lang="ru-RU" sz="2000" dirty="0" smtClean="0"/>
              <a:t>методист  </a:t>
            </a:r>
            <a:r>
              <a:rPr lang="ru-RU" sz="2000" dirty="0" err="1" smtClean="0"/>
              <a:t>Смольникова</a:t>
            </a:r>
            <a:r>
              <a:rPr lang="ru-RU" sz="2000" dirty="0" smtClean="0"/>
              <a:t> Е.Д., методист Малова Е.Б.) , реализуя подпрограммы «Младость» (хореография) и «Марафон народных подвижных игр</a:t>
            </a:r>
            <a:r>
              <a:rPr lang="ru-RU" sz="2000" dirty="0" smtClean="0"/>
              <a:t>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628654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Цель программы: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Создание условий для приобщения воспитанников к богатству танцевального  творчества  народностей  Самарской губернии.</a:t>
            </a:r>
            <a:br>
              <a:rPr lang="ru-RU" sz="1800" dirty="0" smtClean="0"/>
            </a:br>
            <a:r>
              <a:rPr lang="ru-RU" sz="1800" dirty="0" smtClean="0"/>
              <a:t>-  развитие индивидуальных возможностей и творческих способностей детей</a:t>
            </a:r>
            <a:br>
              <a:rPr lang="ru-RU" sz="1800" dirty="0" smtClean="0"/>
            </a:br>
            <a:r>
              <a:rPr lang="ru-RU" sz="1800" dirty="0" smtClean="0"/>
              <a:t>-  воспитание </a:t>
            </a:r>
            <a:r>
              <a:rPr lang="ru-RU" sz="1800" dirty="0" err="1" smtClean="0"/>
              <a:t>самодостаточного</a:t>
            </a:r>
            <a:r>
              <a:rPr lang="ru-RU" sz="1800" dirty="0" smtClean="0"/>
              <a:t> человека, патриота на основе любви к народной культуре, народному танцевальному творчеству.</a:t>
            </a:r>
            <a:br>
              <a:rPr lang="ru-RU" sz="1800" dirty="0" smtClean="0"/>
            </a:br>
            <a:r>
              <a:rPr lang="ru-RU" sz="1800" b="1" dirty="0" smtClean="0"/>
              <a:t>Задачи: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Образовательные</a:t>
            </a:r>
            <a:br>
              <a:rPr lang="ru-RU" sz="1800" dirty="0" smtClean="0"/>
            </a:br>
            <a:r>
              <a:rPr lang="ru-RU" sz="1800" dirty="0" smtClean="0"/>
              <a:t>1. Знакомство с особенностями стиля и характера русских,  татарских, чувашских, мордовских народных танцев.</a:t>
            </a:r>
            <a:br>
              <a:rPr lang="ru-RU" sz="1800" dirty="0" smtClean="0"/>
            </a:br>
            <a:r>
              <a:rPr lang="ru-RU" sz="1800" dirty="0" smtClean="0"/>
              <a:t>2.Обучение выразительному исполнению народного танца;</a:t>
            </a:r>
            <a:br>
              <a:rPr lang="ru-RU" sz="1800" dirty="0" smtClean="0"/>
            </a:br>
            <a:r>
              <a:rPr lang="ru-RU" sz="1800" dirty="0" smtClean="0"/>
              <a:t>Воспитательные:</a:t>
            </a:r>
            <a:br>
              <a:rPr lang="ru-RU" sz="1800" dirty="0" smtClean="0"/>
            </a:br>
            <a:r>
              <a:rPr lang="ru-RU" sz="1800" dirty="0" smtClean="0"/>
              <a:t>1.Создание дружественной среды вокруг  самоопределяющейся личности и условий для общения;</a:t>
            </a:r>
            <a:br>
              <a:rPr lang="ru-RU" sz="1800" dirty="0" smtClean="0"/>
            </a:br>
            <a:r>
              <a:rPr lang="ru-RU" sz="1800" dirty="0" smtClean="0"/>
              <a:t>2.Развитие у детей способности к самостоятельной и коллективной деятельности</a:t>
            </a:r>
            <a:br>
              <a:rPr lang="ru-RU" sz="1800" dirty="0" smtClean="0"/>
            </a:br>
            <a:r>
              <a:rPr lang="ru-RU" sz="1800" dirty="0" smtClean="0"/>
              <a:t>Развивающие:</a:t>
            </a:r>
            <a:br>
              <a:rPr lang="ru-RU" sz="1800" dirty="0" smtClean="0"/>
            </a:br>
            <a:r>
              <a:rPr lang="ru-RU" sz="1800" dirty="0" smtClean="0"/>
              <a:t>1. Формирование знаний по  культуре  народностей  Поволжья	</a:t>
            </a:r>
            <a:br>
              <a:rPr lang="ru-RU" sz="1800" dirty="0" smtClean="0"/>
            </a:br>
            <a:r>
              <a:rPr lang="ru-RU" sz="1800" dirty="0" smtClean="0"/>
              <a:t>2. Развитие творческой инициативы и способности к самовыражению в танце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b="1" dirty="0" smtClean="0"/>
              <a:t> Ожидаемые результаты: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уметь выразительно и ритмично двигаться в соответствии с характером музыки;</a:t>
            </a:r>
            <a:br>
              <a:rPr lang="ru-RU" sz="1800" dirty="0" smtClean="0"/>
            </a:br>
            <a:r>
              <a:rPr lang="ru-RU" sz="1800" dirty="0" smtClean="0"/>
              <a:t>- уметь выполнять движения  народного танца;</a:t>
            </a:r>
            <a:br>
              <a:rPr lang="ru-RU" sz="1800" dirty="0" smtClean="0"/>
            </a:br>
            <a:r>
              <a:rPr lang="ru-RU" sz="1800" dirty="0" smtClean="0"/>
              <a:t>- выполнять гимнастические упражнения под музыку различного характера, темпа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6429396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Физическое </a:t>
            </a:r>
            <a:r>
              <a:rPr lang="ru-RU" sz="1600" b="1" dirty="0" smtClean="0"/>
              <a:t>развитие</a:t>
            </a:r>
            <a:r>
              <a:rPr lang="ru-RU" sz="1600" dirty="0" smtClean="0"/>
              <a:t>: Поиск новых инновационных подходов к содержанию и организации различных форм физкультурно-оздоровительной работы с детьми дошкольного возраста обусловил появление разнообразных форм их проведения. Одной из таких форм в структурном подразделении «Детский сад «Сказка» стало реализация подпрограммы «Марафон народных подвижных игр».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r>
              <a:rPr lang="ru-RU" sz="1600" dirty="0" smtClean="0"/>
              <a:t>Цель</a:t>
            </a:r>
            <a:r>
              <a:rPr lang="ru-RU" sz="1600" dirty="0" smtClean="0"/>
              <a:t>: воспитание и развитие детей на идеях народной педагогики, развитие двигательной активности у детей 4-7 лет.</a:t>
            </a:r>
            <a:br>
              <a:rPr lang="ru-RU" sz="1600" dirty="0" smtClean="0"/>
            </a:br>
            <a:r>
              <a:rPr lang="ru-RU" sz="1600" dirty="0" smtClean="0"/>
              <a:t>Задачи: </a:t>
            </a:r>
            <a:br>
              <a:rPr lang="ru-RU" sz="1600" dirty="0" smtClean="0"/>
            </a:br>
            <a:r>
              <a:rPr lang="ru-RU" sz="1600" dirty="0" smtClean="0"/>
              <a:t>Обучение народным подвижным играм и совместным действиям.</a:t>
            </a:r>
            <a:br>
              <a:rPr lang="ru-RU" sz="1600" dirty="0" smtClean="0"/>
            </a:br>
            <a:r>
              <a:rPr lang="ru-RU" sz="1600" dirty="0" smtClean="0"/>
              <a:t>Развитие физических качеств: ловкости, равновесия, быстроты движений посредством народных подвижных игр.</a:t>
            </a:r>
            <a:br>
              <a:rPr lang="ru-RU" sz="1600" dirty="0" smtClean="0"/>
            </a:br>
            <a:r>
              <a:rPr lang="ru-RU" sz="1600" dirty="0" smtClean="0"/>
              <a:t>Закрепление основных движений: бега, прыжков, метания в ходе проведения народных подвижных игр.</a:t>
            </a:r>
            <a:br>
              <a:rPr lang="ru-RU" sz="1600" dirty="0" smtClean="0"/>
            </a:br>
            <a:r>
              <a:rPr lang="ru-RU" sz="1600" dirty="0" smtClean="0"/>
              <a:t>Воспитание любви к родному краю, самостоятельности в принятии решений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u="sng" dirty="0" smtClean="0"/>
              <a:t>Ожидаемые результаты</a:t>
            </a:r>
            <a:r>
              <a:rPr lang="ru-RU" sz="1600" dirty="0" smtClean="0"/>
              <a:t>: </a:t>
            </a:r>
            <a:br>
              <a:rPr lang="ru-RU" sz="1600" dirty="0" smtClean="0"/>
            </a:br>
            <a:r>
              <a:rPr lang="ru-RU" sz="1600" dirty="0" smtClean="0"/>
              <a:t>Использование детьми в активной речи </a:t>
            </a:r>
            <a:r>
              <a:rPr lang="ru-RU" sz="1600" dirty="0" err="1" smtClean="0"/>
              <a:t>потешек</a:t>
            </a:r>
            <a:r>
              <a:rPr lang="ru-RU" sz="1600" dirty="0" smtClean="0"/>
              <a:t>, считалок, загадок.</a:t>
            </a:r>
            <a:br>
              <a:rPr lang="ru-RU" sz="1600" dirty="0" smtClean="0"/>
            </a:br>
            <a:r>
              <a:rPr lang="ru-RU" sz="1600" dirty="0" smtClean="0"/>
              <a:t>Умеют играть в русские народные подвижные игры, используя считалки.</a:t>
            </a:r>
            <a:br>
              <a:rPr lang="ru-RU" sz="1600" dirty="0" smtClean="0"/>
            </a:br>
            <a:r>
              <a:rPr lang="ru-RU" sz="1600" dirty="0" smtClean="0"/>
              <a:t>Знание сказок и сказочных героев, умение узнавать их в  произведениях изобразительного искусства.</a:t>
            </a:r>
            <a:br>
              <a:rPr lang="ru-RU" sz="1600" dirty="0" smtClean="0"/>
            </a:br>
            <a:r>
              <a:rPr lang="ru-RU" sz="1600" dirty="0" smtClean="0"/>
              <a:t>Осмысленное и активное участие детей в русских народных праздниках (знают название праздника, поют песни, исполняют частушки, читают стихи).</a:t>
            </a:r>
            <a:br>
              <a:rPr lang="ru-RU" sz="1600" dirty="0" smtClean="0"/>
            </a:br>
            <a:r>
              <a:rPr lang="ru-RU" sz="1600" dirty="0" smtClean="0"/>
              <a:t>Используют  атрибуты русской народной культуры в самостоятельной деятельности.</a:t>
            </a:r>
            <a:br>
              <a:rPr lang="ru-RU" sz="1600" dirty="0" smtClean="0"/>
            </a:br>
            <a:r>
              <a:rPr lang="ru-RU" sz="1600" dirty="0" smtClean="0"/>
              <a:t>Бережно относятся к предметам быта, произведениям народного творчества.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3962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Речевое развитие</a:t>
            </a:r>
            <a:r>
              <a:rPr lang="ru-RU" sz="2000" dirty="0" smtClean="0"/>
              <a:t>: Дошкольное образование, являясь звеном общей системы образования, выполняет социальный заказ начальной школы – готовит детей к школе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Используем парциальную Программу </a:t>
            </a:r>
            <a:r>
              <a:rPr lang="ru-RU" sz="2000" dirty="0" smtClean="0"/>
              <a:t>Колесниковой  Е. В.  «От звука к букве» для работы с детьми 3-7 лет с целью формирования звуковой аналитико-синтетической активности как предпосылки обучения грамоте. Программа предоставляет систему увлекательных игр и упражнений со звуками, буквами, словами, которые помогут детям  сформировать мыслительные операции, научит понимать и выполнять учебную задачу, овладеть навыками речевого общения, а также способствует развитию мелкой моторики и зрительно-двигательной координации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Содержание программы обеспечивает:</a:t>
            </a:r>
            <a:br>
              <a:rPr lang="ru-RU" sz="2000" dirty="0" smtClean="0"/>
            </a:br>
            <a:r>
              <a:rPr lang="ru-RU" sz="2000" dirty="0" smtClean="0"/>
              <a:t>Личностно-развивающий  подход во взаимодействии ребенка со взрослыми,</a:t>
            </a:r>
            <a:br>
              <a:rPr lang="ru-RU" sz="2000" dirty="0" smtClean="0"/>
            </a:br>
            <a:r>
              <a:rPr lang="ru-RU" sz="2000" dirty="0" smtClean="0"/>
              <a:t>Развитие речевых способностей каждого ребенка,</a:t>
            </a:r>
            <a:br>
              <a:rPr lang="ru-RU" sz="2000" dirty="0" smtClean="0"/>
            </a:br>
            <a:r>
              <a:rPr lang="ru-RU" sz="2000" dirty="0" smtClean="0"/>
              <a:t>Формирование у ребенка личностных качеств и навыков социального поведения 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Взаимодействие</a:t>
            </a:r>
            <a:r>
              <a:rPr lang="ru-RU" sz="2400" dirty="0" smtClean="0"/>
              <a:t> </a:t>
            </a:r>
            <a:r>
              <a:rPr lang="ru-RU" sz="2400" b="1" dirty="0" smtClean="0"/>
              <a:t>детского </a:t>
            </a:r>
            <a:r>
              <a:rPr lang="ru-RU" sz="2400" b="1" dirty="0" smtClean="0"/>
              <a:t>сада с </a:t>
            </a:r>
            <a:r>
              <a:rPr lang="ru-RU" sz="2400" b="1" dirty="0" smtClean="0"/>
              <a:t>семьей</a:t>
            </a:r>
            <a:br>
              <a:rPr lang="ru-RU" sz="2400" b="1" dirty="0" smtClean="0"/>
            </a:br>
            <a:r>
              <a:rPr lang="ru-RU" sz="2400" dirty="0" smtClean="0"/>
              <a:t> Ведущая цель — создание необходимых условий для </a:t>
            </a:r>
            <a:r>
              <a:rPr lang="ru-RU" sz="2400" dirty="0" smtClean="0"/>
              <a:t>формирования ответственных </a:t>
            </a:r>
            <a:r>
              <a:rPr lang="ru-RU" sz="2400" dirty="0" smtClean="0"/>
              <a:t>взаимоотношений с семьями воспитанников и </a:t>
            </a:r>
            <a:r>
              <a:rPr lang="ru-RU" sz="2400" dirty="0" smtClean="0"/>
              <a:t>развития компетентности </a:t>
            </a:r>
            <a:r>
              <a:rPr lang="ru-RU" sz="2400" dirty="0" smtClean="0"/>
              <a:t>родителей (способности разрешать разные типы </a:t>
            </a:r>
            <a:r>
              <a:rPr lang="ru-RU" sz="2400" dirty="0" err="1" smtClean="0"/>
              <a:t>социальнo-педагогических</a:t>
            </a:r>
            <a:r>
              <a:rPr lang="ru-RU" sz="2400" dirty="0" smtClean="0"/>
              <a:t> </a:t>
            </a:r>
            <a:r>
              <a:rPr lang="ru-RU" sz="2400" dirty="0" smtClean="0"/>
              <a:t>ситуаций, связанных с воспитанием ребенка); </a:t>
            </a:r>
            <a:r>
              <a:rPr lang="ru-RU" sz="2400" dirty="0" smtClean="0"/>
              <a:t>обеспечение </a:t>
            </a:r>
            <a:r>
              <a:rPr lang="ru-RU" sz="2400" dirty="0" smtClean="0"/>
              <a:t>права родителей на уважение и понимание, на участие в </a:t>
            </a:r>
            <a:r>
              <a:rPr lang="ru-RU" sz="2400" dirty="0" smtClean="0"/>
              <a:t>жизни детского </a:t>
            </a:r>
            <a:r>
              <a:rPr lang="ru-RU" sz="2400" dirty="0" smtClean="0"/>
              <a:t>сада.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585791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Программа </a:t>
            </a:r>
            <a:r>
              <a:rPr lang="ru-RU" sz="2000" b="1" dirty="0" smtClean="0"/>
              <a:t>направлена на решение следующих задач:</a:t>
            </a:r>
            <a:br>
              <a:rPr lang="ru-RU" sz="2000" b="1" dirty="0" smtClean="0"/>
            </a:br>
            <a:r>
              <a:rPr lang="ru-RU" sz="2000" b="1" dirty="0" smtClean="0"/>
              <a:t>1) охраны и укрепления физического и психического здоровья детей, в том числе их эмоционального благополучия;</a:t>
            </a:r>
            <a:br>
              <a:rPr lang="ru-RU" sz="2000" b="1" dirty="0" smtClean="0"/>
            </a:br>
            <a:r>
              <a:rPr lang="ru-RU" sz="2000" b="1" dirty="0" smtClean="0"/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  <a:br>
              <a:rPr lang="ru-RU" sz="2000" b="1" dirty="0" smtClean="0"/>
            </a:br>
            <a:r>
              <a:rPr lang="ru-RU" sz="2000" b="1" dirty="0" smtClean="0"/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  <a:br>
              <a:rPr lang="ru-RU" sz="2000" b="1" dirty="0" smtClean="0"/>
            </a:br>
            <a:r>
              <a:rPr lang="ru-RU" sz="2000" b="1" dirty="0" smtClean="0"/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  <a:br>
              <a:rPr lang="ru-RU" sz="2000" b="1" dirty="0" smtClean="0"/>
            </a:br>
            <a:r>
              <a:rPr lang="ru-RU" sz="2000" b="1" dirty="0" smtClean="0"/>
              <a:t>5) объединения обучения и воспитания в целостный образовательный процесс на основе духовно-нравственных и </a:t>
            </a:r>
            <a:r>
              <a:rPr lang="ru-RU" sz="2000" b="1" dirty="0" err="1" smtClean="0"/>
              <a:t>социокультурных</a:t>
            </a:r>
            <a:r>
              <a:rPr lang="ru-RU" sz="2000" b="1" dirty="0" smtClean="0"/>
              <a:t> ценностей и принятых в обществе правил и норм поведения в интересах человека, семьи, общества;</a:t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Основные </a:t>
            </a:r>
            <a:r>
              <a:rPr lang="ru-RU" sz="2000" b="1" dirty="0" smtClean="0"/>
              <a:t>задачи взаимодействия детского сада с семьей</a:t>
            </a:r>
            <a:r>
              <a:rPr lang="ru-RU" sz="2000" b="1" dirty="0" smtClean="0"/>
              <a:t>:</a:t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• изучение отношения педагогов и родителей к различным вопросам</a:t>
            </a:r>
            <a:br>
              <a:rPr lang="ru-RU" sz="2000" dirty="0" smtClean="0"/>
            </a:br>
            <a:r>
              <a:rPr lang="ru-RU" sz="2000" dirty="0" smtClean="0"/>
              <a:t>воспитания, обучения, развития детей, условий организации </a:t>
            </a:r>
            <a:r>
              <a:rPr lang="ru-RU" sz="2000" dirty="0" err="1" smtClean="0"/>
              <a:t>разнообраз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smtClean="0"/>
              <a:t>ной деятельности в детском саду и семье;</a:t>
            </a:r>
            <a:br>
              <a:rPr lang="ru-RU" sz="2000" dirty="0" smtClean="0"/>
            </a:br>
            <a:r>
              <a:rPr lang="ru-RU" sz="2000" dirty="0" smtClean="0"/>
              <a:t>• знакомство педагогов и родителей с лучшим опытом воспитания в</a:t>
            </a:r>
            <a:br>
              <a:rPr lang="ru-RU" sz="2000" dirty="0" smtClean="0"/>
            </a:br>
            <a:r>
              <a:rPr lang="ru-RU" sz="2000" dirty="0" smtClean="0"/>
              <a:t>детском саду и семье, а также с трудностями, возникающими в семейном</a:t>
            </a:r>
            <a:br>
              <a:rPr lang="ru-RU" sz="2000" dirty="0" smtClean="0"/>
            </a:br>
            <a:r>
              <a:rPr lang="ru-RU" sz="2000" dirty="0" smtClean="0"/>
              <a:t>и общественном воспитании дошкольников;</a:t>
            </a:r>
            <a:br>
              <a:rPr lang="ru-RU" sz="2000" dirty="0" smtClean="0"/>
            </a:br>
            <a:r>
              <a:rPr lang="ru-RU" sz="2000" dirty="0" smtClean="0"/>
              <a:t>• информирование друг друга об актуальных задачах воспитания и</a:t>
            </a:r>
            <a:br>
              <a:rPr lang="ru-RU" sz="2000" dirty="0" smtClean="0"/>
            </a:br>
            <a:r>
              <a:rPr lang="ru-RU" sz="2000" dirty="0" smtClean="0"/>
              <a:t>обучения детей и о возможностях детского сада и семьи в решении дан-</a:t>
            </a:r>
            <a:br>
              <a:rPr lang="ru-RU" sz="2000" dirty="0" smtClean="0"/>
            </a:br>
            <a:r>
              <a:rPr lang="ru-RU" sz="2000" dirty="0" err="1" smtClean="0"/>
              <a:t>ных</a:t>
            </a:r>
            <a:r>
              <a:rPr lang="ru-RU" sz="2000" dirty="0" smtClean="0"/>
              <a:t> задач; </a:t>
            </a:r>
            <a:r>
              <a:rPr lang="ru-RU" sz="2000" dirty="0" smtClean="0"/>
              <a:t>создание </a:t>
            </a:r>
            <a:r>
              <a:rPr lang="ru-RU" sz="2000" dirty="0" smtClean="0"/>
              <a:t>в детском саду условий для разнообразного по содержанию</a:t>
            </a:r>
            <a:br>
              <a:rPr lang="ru-RU" sz="2000" dirty="0" smtClean="0"/>
            </a:br>
            <a:r>
              <a:rPr lang="ru-RU" sz="2000" dirty="0" smtClean="0"/>
              <a:t>и формам сотрудничества, способствующего развитию конструктивного</a:t>
            </a:r>
            <a:br>
              <a:rPr lang="ru-RU" sz="2000" dirty="0" smtClean="0"/>
            </a:br>
            <a:r>
              <a:rPr lang="ru-RU" sz="2000" dirty="0" smtClean="0"/>
              <a:t>взаимодействия педагогов и родителей с детьми;</a:t>
            </a:r>
            <a:br>
              <a:rPr lang="ru-RU" sz="2000" dirty="0" smtClean="0"/>
            </a:br>
            <a:r>
              <a:rPr lang="ru-RU" sz="2000" dirty="0" smtClean="0"/>
              <a:t>• привлечение семей воспитанников к участию в совместных с </a:t>
            </a:r>
            <a:r>
              <a:rPr lang="ru-RU" sz="2000" dirty="0" err="1" smtClean="0"/>
              <a:t>педаго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err="1" smtClean="0"/>
              <a:t>гами</a:t>
            </a:r>
            <a:r>
              <a:rPr lang="ru-RU" sz="2000" dirty="0" smtClean="0"/>
              <a:t> мероприятиях, организуемых в районе (городе, области);</a:t>
            </a:r>
            <a:br>
              <a:rPr lang="ru-RU" sz="2000" dirty="0" smtClean="0"/>
            </a:br>
            <a:r>
              <a:rPr lang="ru-RU" sz="2000" dirty="0" smtClean="0"/>
              <a:t>• поощрение родителей за внимательное отношение к разнообразным</a:t>
            </a:r>
            <a:br>
              <a:rPr lang="ru-RU" sz="2000" dirty="0" smtClean="0"/>
            </a:br>
            <a:r>
              <a:rPr lang="ru-RU" sz="2000" dirty="0" smtClean="0"/>
              <a:t>стремлениям и потребностям ребенка, создание необходимых условий</a:t>
            </a:r>
            <a:br>
              <a:rPr lang="ru-RU" sz="2000" dirty="0" smtClean="0"/>
            </a:br>
            <a:r>
              <a:rPr lang="ru-RU" sz="2000" dirty="0" smtClean="0"/>
              <a:t>для их удовлетворения в семье.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Совместная </a:t>
            </a:r>
            <a:r>
              <a:rPr lang="ru-RU" sz="2000" b="1" dirty="0" smtClean="0"/>
              <a:t>деятельность</a:t>
            </a:r>
            <a:r>
              <a:rPr lang="ru-RU" sz="2000" dirty="0" smtClean="0"/>
              <a:t> </a:t>
            </a:r>
            <a:r>
              <a:rPr lang="ru-RU" sz="2000" b="1" dirty="0" smtClean="0"/>
              <a:t>педагогов</a:t>
            </a:r>
            <a:r>
              <a:rPr lang="ru-RU" sz="2000" b="1" dirty="0" smtClean="0"/>
              <a:t>, родителей, </a:t>
            </a:r>
            <a:r>
              <a:rPr lang="ru-RU" sz="2000" b="1" dirty="0" smtClean="0"/>
              <a:t>детей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dirty="0" smtClean="0"/>
              <a:t>Совместная деятельность воспитывающих взрослых может быть</a:t>
            </a:r>
            <a:br>
              <a:rPr lang="ru-RU" sz="2000" dirty="0" smtClean="0"/>
            </a:br>
            <a:r>
              <a:rPr lang="ru-RU" sz="2000" dirty="0" smtClean="0"/>
              <a:t>организована в разнообразных традиционных и инновационных формах</a:t>
            </a:r>
            <a:br>
              <a:rPr lang="ru-RU" sz="2000" dirty="0" smtClean="0"/>
            </a:br>
            <a:r>
              <a:rPr lang="ru-RU" sz="2000" dirty="0" smtClean="0"/>
              <a:t>(акции, ассамблеи, вечера музыки и поэзии, посещения семьями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err="1" smtClean="0"/>
              <a:t>мных</a:t>
            </a:r>
            <a:r>
              <a:rPr lang="ru-RU" sz="2000" dirty="0" smtClean="0"/>
              <a:t> мероприятий семейного абонемента, организованных учреждения-</a:t>
            </a:r>
            <a:br>
              <a:rPr lang="ru-RU" sz="2000" dirty="0" smtClean="0"/>
            </a:br>
            <a:r>
              <a:rPr lang="ru-RU" sz="2000" dirty="0" smtClean="0"/>
              <a:t>ми культуры и искусства, по запросу детского сада; семейные гостиные,</a:t>
            </a:r>
            <a:br>
              <a:rPr lang="ru-RU" sz="2000" dirty="0" smtClean="0"/>
            </a:br>
            <a:r>
              <a:rPr lang="ru-RU" sz="2000" dirty="0" smtClean="0"/>
              <a:t>фестивали, семейные клубы, вечера вопросов и ответов, салоны, студии,</a:t>
            </a:r>
            <a:br>
              <a:rPr lang="ru-RU" sz="2000" dirty="0" smtClean="0"/>
            </a:br>
            <a:r>
              <a:rPr lang="ru-RU" sz="2000" dirty="0" smtClean="0"/>
              <a:t>праздники (в том числе семейные), прогулки, экскурсии, проектная де-</a:t>
            </a:r>
            <a:br>
              <a:rPr lang="ru-RU" sz="2000" dirty="0" smtClean="0"/>
            </a:br>
            <a:r>
              <a:rPr lang="ru-RU" sz="2000" dirty="0" err="1" smtClean="0"/>
              <a:t>ятельность</a:t>
            </a:r>
            <a:r>
              <a:rPr lang="ru-RU" sz="2000" dirty="0" smtClean="0"/>
              <a:t>, семейный театр).</a:t>
            </a:r>
            <a:br>
              <a:rPr lang="ru-RU" sz="2000" dirty="0" smtClean="0"/>
            </a:br>
            <a:r>
              <a:rPr lang="ru-RU" sz="2000" dirty="0" smtClean="0"/>
              <a:t>В этих формах совместной деятельности заложены возможности </a:t>
            </a:r>
            <a:r>
              <a:rPr lang="ru-RU" sz="2000" dirty="0" err="1" smtClean="0"/>
              <a:t>коррек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2000" dirty="0" err="1" smtClean="0"/>
              <a:t>ции</a:t>
            </a:r>
            <a:r>
              <a:rPr lang="ru-RU" sz="2000" dirty="0" smtClean="0"/>
              <a:t> поведения родителей и педагогов, предпочитающих авторитарный </a:t>
            </a:r>
            <a:r>
              <a:rPr lang="ru-RU" sz="2000" dirty="0" smtClean="0"/>
              <a:t>стиль общения </a:t>
            </a:r>
            <a:r>
              <a:rPr lang="ru-RU" sz="2000" dirty="0" smtClean="0"/>
              <a:t>с ребенком; воспитания у них бережного отношения к </a:t>
            </a:r>
            <a:r>
              <a:rPr lang="ru-RU" sz="2000" dirty="0" smtClean="0"/>
              <a:t>детскому  творчеству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  <a:br>
              <a:rPr lang="ru-RU" sz="2000" b="1" dirty="0" smtClean="0"/>
            </a:br>
            <a:r>
              <a:rPr lang="ru-RU" sz="2000" b="1" dirty="0" smtClean="0"/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  <a:br>
              <a:rPr lang="ru-RU" sz="2000" b="1" dirty="0" smtClean="0"/>
            </a:br>
            <a:r>
              <a:rPr lang="ru-RU" sz="2000" b="1" dirty="0" smtClean="0"/>
              <a:t>8) формирования </a:t>
            </a:r>
            <a:r>
              <a:rPr lang="ru-RU" sz="2000" b="1" dirty="0" err="1" smtClean="0"/>
              <a:t>социокультурной</a:t>
            </a:r>
            <a:r>
              <a:rPr lang="ru-RU" sz="2000" b="1" dirty="0" smtClean="0"/>
              <a:t> среды, соответствующей возрастным, индивидуальным, психологическим и физиологическим особенностям детей;</a:t>
            </a:r>
            <a:br>
              <a:rPr lang="ru-RU" sz="2000" b="1" dirty="0" smtClean="0"/>
            </a:br>
            <a:r>
              <a:rPr lang="ru-RU" sz="2000" b="1" dirty="0" smtClean="0"/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br>
              <a:rPr lang="ru-RU" sz="2000" b="1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05800" cy="571504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Для достижения целей Программы первостепенное значение имеют:</a:t>
            </a:r>
            <a:br>
              <a:rPr lang="ru-RU" sz="2000" b="1" dirty="0" smtClean="0"/>
            </a:br>
            <a:r>
              <a:rPr lang="ru-RU" sz="2000" b="1" dirty="0" smtClean="0"/>
              <a:t>• забота о здоровье, эмоциональном благополучии и своевременном</a:t>
            </a:r>
            <a:br>
              <a:rPr lang="ru-RU" sz="2000" b="1" dirty="0" smtClean="0"/>
            </a:br>
            <a:r>
              <a:rPr lang="ru-RU" sz="2000" b="1" dirty="0" smtClean="0"/>
              <a:t>всестороннем развитии каждого ребенка;</a:t>
            </a:r>
            <a:br>
              <a:rPr lang="ru-RU" sz="2000" b="1" dirty="0" smtClean="0"/>
            </a:br>
            <a:r>
              <a:rPr lang="ru-RU" sz="2000" b="1" dirty="0" smtClean="0"/>
              <a:t>• 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</a:t>
            </a:r>
            <a:br>
              <a:rPr lang="ru-RU" sz="2000" b="1" dirty="0" smtClean="0"/>
            </a:br>
            <a:r>
              <a:rPr lang="ru-RU" sz="2000" b="1" dirty="0" smtClean="0"/>
              <a:t>• максимальное использование разнообразных видов детской деятельности, их интеграция в целях повышения эффективности воспитательно-образовательного процесса;</a:t>
            </a:r>
            <a:br>
              <a:rPr lang="ru-RU" sz="2000" b="1" dirty="0" smtClean="0"/>
            </a:br>
            <a:r>
              <a:rPr lang="ru-RU" sz="2000" b="1" dirty="0" smtClean="0"/>
              <a:t>• творческая организация (</a:t>
            </a:r>
            <a:r>
              <a:rPr lang="ru-RU" sz="2000" b="1" dirty="0" err="1" smtClean="0"/>
              <a:t>креативность</a:t>
            </a:r>
            <a:r>
              <a:rPr lang="ru-RU" sz="2000" b="1" dirty="0" smtClean="0"/>
              <a:t>) воспитательно-образовательного процесса;</a:t>
            </a:r>
            <a:br>
              <a:rPr lang="ru-RU" sz="2000" b="1" dirty="0" smtClean="0"/>
            </a:br>
            <a:r>
              <a:rPr lang="ru-RU" sz="2000" b="1" dirty="0" smtClean="0"/>
              <a:t>• 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br>
              <a:rPr lang="ru-RU" sz="2000" b="1" dirty="0" smtClean="0"/>
            </a:br>
            <a:r>
              <a:rPr lang="ru-RU" sz="2000" b="1" dirty="0" smtClean="0"/>
              <a:t>• уважительное отношение к результатам детского творчества;</a:t>
            </a:r>
            <a:br>
              <a:rPr lang="ru-RU" sz="2000" b="1" dirty="0" smtClean="0"/>
            </a:br>
            <a:r>
              <a:rPr lang="ru-RU" sz="2000" b="1" dirty="0" smtClean="0"/>
              <a:t>• единство подходов к воспитанию детей в условиях дошкольного образовательного учреждения и семьи;</a:t>
            </a:r>
            <a:br>
              <a:rPr lang="ru-RU" sz="2000" b="1" dirty="0" smtClean="0"/>
            </a:br>
            <a:r>
              <a:rPr lang="ru-RU" sz="2000" b="1" dirty="0" smtClean="0"/>
              <a:t>• соблюдение в работе детского сада и начальной школы преемственности, исключающей умственные и физические перегрузки в содержании</a:t>
            </a:r>
            <a:br>
              <a:rPr lang="ru-RU" sz="2000" b="1" dirty="0" smtClean="0"/>
            </a:br>
            <a:r>
              <a:rPr lang="ru-RU" sz="2000" b="1" dirty="0" smtClean="0"/>
              <a:t>образования детей дошкольного возраста, обеспечивающей отсутствие</a:t>
            </a:r>
            <a:br>
              <a:rPr lang="ru-RU" sz="2000" b="1" dirty="0" smtClean="0"/>
            </a:br>
            <a:r>
              <a:rPr lang="ru-RU" sz="2000" b="1" dirty="0" smtClean="0"/>
              <a:t>давления предметного обучения.</a:t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Основные принципы Программы:</a:t>
            </a:r>
            <a:br>
              <a:rPr lang="ru-RU" sz="2000" b="1" dirty="0" smtClean="0"/>
            </a:br>
            <a:r>
              <a:rPr lang="ru-RU" sz="2000" b="1" dirty="0" smtClean="0"/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  <a:br>
              <a:rPr lang="ru-RU" sz="2000" b="1" dirty="0" smtClean="0"/>
            </a:br>
            <a:r>
              <a:rPr lang="ru-RU" sz="2000" b="1" dirty="0" smtClean="0"/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  <a:br>
              <a:rPr lang="ru-RU" sz="2000" b="1" dirty="0" smtClean="0"/>
            </a:br>
            <a:r>
              <a:rPr lang="ru-RU" sz="2000" b="1" dirty="0" smtClean="0"/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  <a:br>
              <a:rPr lang="ru-RU" sz="2000" b="1" dirty="0" smtClean="0"/>
            </a:br>
            <a:r>
              <a:rPr lang="ru-RU" sz="2000" b="1" dirty="0" smtClean="0"/>
              <a:t>4) поддержка инициативы детей в различных видах деятельности;</a:t>
            </a:r>
            <a:br>
              <a:rPr lang="ru-RU" sz="2000" b="1" dirty="0" smtClean="0"/>
            </a:br>
            <a:r>
              <a:rPr lang="ru-RU" sz="2000" b="1" dirty="0" smtClean="0"/>
              <a:t>5) сотрудничество Организации с семьей;</a:t>
            </a:r>
            <a:br>
              <a:rPr lang="ru-RU" sz="2000" b="1" dirty="0" smtClean="0"/>
            </a:br>
            <a:r>
              <a:rPr lang="ru-RU" sz="2000" b="1" dirty="0" smtClean="0"/>
              <a:t>6) приобщение детей к </a:t>
            </a:r>
            <a:r>
              <a:rPr lang="ru-RU" sz="2000" b="1" dirty="0" err="1" smtClean="0"/>
              <a:t>социокультурным</a:t>
            </a:r>
            <a:r>
              <a:rPr lang="ru-RU" sz="2000" b="1" dirty="0" smtClean="0"/>
              <a:t> нормам, традициям семьи, общества и государства;</a:t>
            </a:r>
            <a:br>
              <a:rPr lang="ru-RU" sz="2000" b="1" dirty="0" smtClean="0"/>
            </a:br>
            <a:r>
              <a:rPr lang="ru-RU" sz="2000" b="1" dirty="0" smtClean="0"/>
              <a:t>7) формирование познавательных интересов и познавательных действий ребенка в различных видах деятельности;</a:t>
            </a:r>
            <a:br>
              <a:rPr lang="ru-RU" sz="2000" b="1" dirty="0" smtClean="0"/>
            </a:br>
            <a:r>
              <a:rPr lang="ru-RU" sz="2000" b="1" dirty="0" smtClean="0"/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  <a:br>
              <a:rPr lang="ru-RU" sz="2000" b="1" dirty="0" smtClean="0"/>
            </a:br>
            <a:r>
              <a:rPr lang="ru-RU" sz="2000" b="1" dirty="0" smtClean="0"/>
              <a:t>9) учет этнокультурной ситуации развития детей.</a:t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ПЛАНИРУЕМЫЕ РЕЗУЛЬТАТЫ ОСВОЕНИЯ ПРОГРАММЫ</a:t>
            </a:r>
            <a:br>
              <a:rPr lang="ru-RU" sz="2000" dirty="0" smtClean="0"/>
            </a:br>
            <a:r>
              <a:rPr lang="ru-RU" sz="2000" b="1" dirty="0" smtClean="0"/>
              <a:t>Целевые ориентиры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Целевые ориентиры образования в </a:t>
            </a:r>
            <a:r>
              <a:rPr lang="ru-RU" sz="2000" b="1" u="sng" dirty="0" smtClean="0"/>
              <a:t>раннем </a:t>
            </a:r>
            <a:r>
              <a:rPr lang="ru-RU" sz="2000" b="1" u="sng" dirty="0" smtClean="0"/>
              <a:t>возрасте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• 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действий.</a:t>
            </a:r>
            <a:br>
              <a:rPr lang="ru-RU" sz="2000" dirty="0" smtClean="0"/>
            </a:br>
            <a:r>
              <a:rPr lang="ru-RU" sz="2000" dirty="0" smtClean="0"/>
              <a:t>•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</a:t>
            </a:r>
            <a:br>
              <a:rPr lang="ru-RU" sz="2000" dirty="0" smtClean="0"/>
            </a:br>
            <a:r>
              <a:rPr lang="ru-RU" sz="2000" dirty="0" smtClean="0"/>
              <a:t>самообслуживания; стремится проявлять самостоятельность в бытовом и</a:t>
            </a:r>
            <a:br>
              <a:rPr lang="ru-RU" sz="2000" dirty="0" smtClean="0"/>
            </a:br>
            <a:r>
              <a:rPr lang="ru-RU" sz="2000" dirty="0" smtClean="0"/>
              <a:t>игровом поведении; проявляет навыки опрятности.</a:t>
            </a:r>
            <a:br>
              <a:rPr lang="ru-RU" sz="2000" dirty="0" smtClean="0"/>
            </a:br>
            <a:r>
              <a:rPr lang="ru-RU" sz="2000" dirty="0" smtClean="0"/>
              <a:t>• Проявляет отрицательное отношение к грубости, жадности.</a:t>
            </a:r>
            <a:br>
              <a:rPr lang="ru-RU" sz="2000" dirty="0" smtClean="0"/>
            </a:br>
            <a:r>
              <a:rPr lang="ru-RU" sz="2000" dirty="0" smtClean="0"/>
              <a:t>• Соблюдает правила элементарной вежливости (самостоятельно или</a:t>
            </a:r>
            <a:br>
              <a:rPr lang="ru-RU" sz="2000" dirty="0" smtClean="0"/>
            </a:br>
            <a:r>
              <a:rPr lang="ru-RU" sz="2000" dirty="0" smtClean="0"/>
              <a:t>по напоминанию говорит «спасибо», «здравствуйте», «до свидания»,</a:t>
            </a:r>
            <a:br>
              <a:rPr lang="ru-RU" sz="2000" dirty="0" smtClean="0"/>
            </a:br>
            <a:r>
              <a:rPr lang="ru-RU" sz="2000" dirty="0" smtClean="0"/>
              <a:t>«спокойной ночи» (в семье, в группе)); имеет первичные представления</a:t>
            </a:r>
            <a:br>
              <a:rPr lang="ru-RU" sz="2000" dirty="0" smtClean="0"/>
            </a:br>
            <a:r>
              <a:rPr lang="ru-RU" sz="2000" dirty="0" smtClean="0"/>
              <a:t>об элементарных правилах поведения в детском саду, дома, на улице и</a:t>
            </a:r>
            <a:br>
              <a:rPr lang="ru-RU" sz="2000" dirty="0" smtClean="0"/>
            </a:br>
            <a:r>
              <a:rPr lang="ru-RU" sz="2000" dirty="0" smtClean="0"/>
              <a:t>старается соблюдать их.</a:t>
            </a:r>
            <a:br>
              <a:rPr lang="ru-RU" sz="2000" dirty="0" smtClean="0"/>
            </a:br>
            <a:r>
              <a:rPr lang="ru-RU" sz="2000" dirty="0" smtClean="0"/>
              <a:t>• Владеет активной речью, включенной в общение; может обращаться</a:t>
            </a:r>
            <a:br>
              <a:rPr lang="ru-RU" sz="2000" dirty="0" smtClean="0"/>
            </a:br>
            <a:r>
              <a:rPr lang="ru-RU" sz="2000" dirty="0" smtClean="0"/>
              <a:t>с вопросами и просьбами, понимает речь взрослых; знает названия окружающих предметов и игрушек. Речь становится полноценным средством</a:t>
            </a:r>
            <a:br>
              <a:rPr lang="ru-RU" sz="2000" dirty="0" smtClean="0"/>
            </a:br>
            <a:r>
              <a:rPr lang="ru-RU" sz="2000" dirty="0" smtClean="0"/>
              <a:t>общения с другими детьми.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9674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• </a:t>
            </a:r>
            <a:r>
              <a:rPr lang="ru-RU" sz="2000" b="1" dirty="0" smtClean="0"/>
              <a:t>Стремится к общению со взрослыми и активно подражает им в движениях и действиях; появляются игры, в которых ребенок воспроизводит</a:t>
            </a:r>
            <a:br>
              <a:rPr lang="ru-RU" sz="2000" b="1" dirty="0" smtClean="0"/>
            </a:br>
            <a:r>
              <a:rPr lang="ru-RU" sz="2000" b="1" dirty="0" smtClean="0"/>
              <a:t>действия взрослого. Эмоционально откликается на игру, предложенную</a:t>
            </a:r>
            <a:br>
              <a:rPr lang="ru-RU" sz="2000" b="1" dirty="0" smtClean="0"/>
            </a:br>
            <a:r>
              <a:rPr lang="ru-RU" sz="2000" b="1" dirty="0" smtClean="0"/>
              <a:t>взрослым, принимает игровую задачу.</a:t>
            </a:r>
            <a:br>
              <a:rPr lang="ru-RU" sz="2000" b="1" dirty="0" smtClean="0"/>
            </a:br>
            <a:r>
              <a:rPr lang="ru-RU" sz="2000" b="1" dirty="0" smtClean="0"/>
              <a:t>• Проявляет интерес к сверстникам; наблюдает за их действиями и</a:t>
            </a:r>
            <a:br>
              <a:rPr lang="ru-RU" sz="2000" b="1" dirty="0" smtClean="0"/>
            </a:br>
            <a:r>
              <a:rPr lang="ru-RU" sz="2000" b="1" dirty="0" smtClean="0"/>
              <a:t>подражает им. Умеет играть рядом со сверстниками, не мешая им. Проявляет интерес к совместным играм небольшими группами.</a:t>
            </a:r>
            <a:br>
              <a:rPr lang="ru-RU" sz="2000" b="1" dirty="0" smtClean="0"/>
            </a:br>
            <a:r>
              <a:rPr lang="ru-RU" sz="2000" b="1" dirty="0" smtClean="0"/>
              <a:t>• Проявляет интерес к окружающему миру природы, с интересом</a:t>
            </a:r>
            <a:br>
              <a:rPr lang="ru-RU" sz="2000" b="1" dirty="0" smtClean="0"/>
            </a:br>
            <a:r>
              <a:rPr lang="ru-RU" sz="2000" b="1" dirty="0" smtClean="0"/>
              <a:t>участвует в сезонных наблюдениях.</a:t>
            </a:r>
            <a:br>
              <a:rPr lang="ru-RU" sz="2000" b="1" dirty="0" smtClean="0"/>
            </a:br>
            <a:r>
              <a:rPr lang="ru-RU" sz="2000" b="1" dirty="0" smtClean="0"/>
              <a:t>• Проявляет интерес к стихам, песням и сказкам, рассматриванию</a:t>
            </a:r>
            <a:br>
              <a:rPr lang="ru-RU" sz="2000" b="1" dirty="0" smtClean="0"/>
            </a:br>
            <a:r>
              <a:rPr lang="ru-RU" sz="2000" b="1" dirty="0" smtClean="0"/>
              <a:t>картинок, стремится двигаться под музыку; эмоционально откликается</a:t>
            </a:r>
            <a:br>
              <a:rPr lang="ru-RU" sz="2000" b="1" dirty="0" smtClean="0"/>
            </a:br>
            <a:r>
              <a:rPr lang="ru-RU" sz="2000" b="1" dirty="0" smtClean="0"/>
              <a:t>на различные произведения культуры и искусства.</a:t>
            </a:r>
            <a:br>
              <a:rPr lang="ru-RU" sz="2000" b="1" dirty="0" smtClean="0"/>
            </a:br>
            <a:r>
              <a:rPr lang="ru-RU" sz="2000" b="1" dirty="0" smtClean="0"/>
              <a:t>• С пониманием следит за действиями героев кукольного театра;</a:t>
            </a:r>
            <a:br>
              <a:rPr lang="ru-RU" sz="2000" b="1" dirty="0" smtClean="0"/>
            </a:br>
            <a:r>
              <a:rPr lang="ru-RU" sz="2000" b="1" dirty="0" smtClean="0"/>
              <a:t>проявляет желание участвовать в театрализованных и сюжетно-ролевых играх.</a:t>
            </a:r>
            <a:br>
              <a:rPr lang="ru-RU" sz="2000" b="1" dirty="0" smtClean="0"/>
            </a:br>
            <a:r>
              <a:rPr lang="ru-RU" sz="2000" b="1" dirty="0" smtClean="0"/>
              <a:t>• Проявляет интерес к продуктивной деятельности (рисование, лепка,</a:t>
            </a:r>
            <a:br>
              <a:rPr lang="ru-RU" sz="2000" b="1" dirty="0" smtClean="0"/>
            </a:br>
            <a:r>
              <a:rPr lang="ru-RU" sz="2000" b="1" dirty="0" smtClean="0"/>
              <a:t>конструирование, аппликация).</a:t>
            </a:r>
            <a:br>
              <a:rPr lang="ru-RU" sz="2000" b="1" dirty="0" smtClean="0"/>
            </a:br>
            <a:r>
              <a:rPr lang="ru-RU" sz="2000" b="1" dirty="0" smtClean="0"/>
              <a:t>• У ребенка развита крупная моторика, он стремится осваивать раз-</a:t>
            </a:r>
            <a:br>
              <a:rPr lang="ru-RU" sz="2000" b="1" dirty="0" smtClean="0"/>
            </a:br>
            <a:r>
              <a:rPr lang="ru-RU" sz="2000" b="1" dirty="0" smtClean="0"/>
              <a:t>личные виды движений (бег, лазанье, перешагивание и пр.). С интересом</a:t>
            </a:r>
            <a:br>
              <a:rPr lang="ru-RU" sz="2000" b="1" dirty="0" smtClean="0"/>
            </a:br>
            <a:r>
              <a:rPr lang="ru-RU" sz="2000" b="1" dirty="0" smtClean="0"/>
              <a:t>участвует в подвижных играх с простым содержанием, несложными движениями.</a:t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2530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Целевые ориентиры на этапе завершения дошкольного образования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• Ребенок овладевает основными культурными средствами, способа-</a:t>
            </a:r>
            <a:br>
              <a:rPr lang="ru-RU" sz="2000" dirty="0" smtClean="0"/>
            </a:br>
            <a:r>
              <a:rPr lang="ru-RU" sz="2000" dirty="0" smtClean="0"/>
              <a:t>ми деятельности, проявляет инициативу и самостоятельность в разных</a:t>
            </a:r>
            <a:br>
              <a:rPr lang="ru-RU" sz="2000" dirty="0" smtClean="0"/>
            </a:br>
            <a:r>
              <a:rPr lang="ru-RU" sz="2000" dirty="0" smtClean="0"/>
              <a:t>видах деятельности — игре, общении, познавательно-исследовательской</a:t>
            </a:r>
            <a:br>
              <a:rPr lang="ru-RU" sz="2000" dirty="0" smtClean="0"/>
            </a:br>
            <a:r>
              <a:rPr lang="ru-RU" sz="2000" dirty="0" smtClean="0"/>
              <a:t>деятельности, конструировании и др.; способен выбирать себе род занятий, участников по совместной деятельности.</a:t>
            </a:r>
            <a:br>
              <a:rPr lang="ru-RU" sz="2000" dirty="0" smtClean="0"/>
            </a:br>
            <a:r>
              <a:rPr lang="ru-RU" sz="2000" dirty="0" smtClean="0"/>
              <a:t>• Ребенок обладает установкой положительного отношения к миру, к</a:t>
            </a:r>
            <a:br>
              <a:rPr lang="ru-RU" sz="2000" dirty="0" smtClean="0"/>
            </a:br>
            <a:r>
              <a:rPr lang="ru-RU" sz="2000" dirty="0" smtClean="0"/>
              <a:t>разным видам труда, другим людям и самому себе, обладает чувством</a:t>
            </a:r>
            <a:br>
              <a:rPr lang="ru-RU" sz="2000" dirty="0" smtClean="0"/>
            </a:br>
            <a:r>
              <a:rPr lang="ru-RU" sz="2000" dirty="0" smtClean="0"/>
              <a:t>собственного достоинства; активно взаимодействует со сверстниками и</a:t>
            </a:r>
            <a:br>
              <a:rPr lang="ru-RU" sz="2000" dirty="0" smtClean="0"/>
            </a:br>
            <a:r>
              <a:rPr lang="ru-RU" sz="2000" dirty="0" smtClean="0"/>
              <a:t>взрослыми, участвует в совместных играх.</a:t>
            </a:r>
            <a:br>
              <a:rPr lang="ru-RU" sz="2000" dirty="0" smtClean="0"/>
            </a:br>
            <a:r>
              <a:rPr lang="ru-RU" sz="2000" dirty="0" smtClean="0"/>
              <a:t>• Способен договариваться, учитывать интересы и чувства других,</a:t>
            </a:r>
            <a:br>
              <a:rPr lang="ru-RU" sz="2000" dirty="0" smtClean="0"/>
            </a:br>
            <a:r>
              <a:rPr lang="ru-RU" sz="2000" dirty="0" smtClean="0"/>
              <a:t>сопереживать неудачам и радоваться успехам других, адекватно проявляет свои чувства, в том числе чувство веры в себя, старается разрешать</a:t>
            </a:r>
            <a:br>
              <a:rPr lang="ru-RU" sz="2000" dirty="0" smtClean="0"/>
            </a:br>
            <a:r>
              <a:rPr lang="ru-RU" sz="2000" dirty="0" smtClean="0"/>
              <a:t>конфликты. Умеет выражать и отстаивать свою позицию по разным вопросам.</a:t>
            </a:r>
            <a:br>
              <a:rPr lang="ru-RU" sz="2000" dirty="0" smtClean="0"/>
            </a:br>
            <a:r>
              <a:rPr lang="ru-RU" sz="2000" dirty="0" smtClean="0"/>
              <a:t>• Способен сотрудничать и выполнять как лидерские, так и исполнительские функции в совместной деятельности.</a:t>
            </a:r>
            <a:br>
              <a:rPr lang="ru-RU" sz="2000" dirty="0" smtClean="0"/>
            </a:br>
            <a:r>
              <a:rPr lang="ru-RU" sz="2000" dirty="0" smtClean="0"/>
              <a:t>• Понимает, что все люди равны вне зависимости от их социального</a:t>
            </a:r>
            <a:br>
              <a:rPr lang="ru-RU" sz="2000" dirty="0" smtClean="0"/>
            </a:br>
            <a:r>
              <a:rPr lang="ru-RU" sz="2000" dirty="0" smtClean="0"/>
              <a:t>происхождения, этнической принадлежности, религиозных и других верований, их физических и психических особенностей.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498</Words>
  <PresentationFormat>Экран (4:3)</PresentationFormat>
  <Paragraphs>140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Общеобразовательная Программа дошкольного образования ГБОУ  СОШ пос. Просвет структурного подразделения «Детский сад «Сказка» муниципального района Волжский Самарской области </vt:lpstr>
      <vt:lpstr>Ведущие цели Программы — повышение социального статуса дошкольного образования; обеспечение равенства возможностей для каждого ребенка в получении качественного дошкольного образования; сохранение единства образовательного пространства Российской Федерации  относительно уровня дошкольного образования. </vt:lpstr>
      <vt:lpstr>Программа направлена на решение следующих задач: 1) охраны и укрепления физического и психического здоровья детей, в том числе их эмоционального благополучия; 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 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 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 5) 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 </vt:lpstr>
      <vt:lpstr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 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 8) формирования социокультурной среды, соответствующей возрастным, индивидуальным, психологическим и физиологическим особенностям детей; 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  </vt:lpstr>
      <vt:lpstr>Для достижения целей Программы первостепенное значение имеют: • забота о здоровье, эмоциональном благополучии и своевременном всестороннем развитии каждого ребенка; • 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 • максимальное использование разнообразных видов детской деятельности, их интеграция в целях повышения эффективности воспитательно-образовательного процесса; • творческая организация (креативность) воспитательно-образовательного процесса; • 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 • уважительное отношение к результатам детского творчества; • единство подходов к воспитанию детей в условиях дошкольного образовательного учреждения и семьи; • соблюдение в работе детского сада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 </vt:lpstr>
      <vt:lpstr>Основные принципы Программы: 1) полноценное проживание ребенком всех этапов детства (младенческого, раннего и дошкольного возраста), обогащение (амплификация) детского развития; 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 3) содействие и сотрудничество детей и взрослых, признание ребенка полноценным участником (субъектом) образовательных отношений; 4) поддержка инициативы детей в различных видах деятельности; 5) сотрудничество Организации с семьей; 6) приобщение детей к социокультурным нормам, традициям семьи, общества и государства; 7) формирование познавательных интересов и познавательных действий ребенка в различных видах деятельности; 8) возрастная адекватность дошкольного образования (соответствие условий, требований, методов возрасту и особенностям развития); 9) учет этнокультурной ситуации развития детей. </vt:lpstr>
      <vt:lpstr>ПЛАНИРУЕМЫЕ РЕЗУЛЬТАТЫ ОСВОЕНИЯ ПРОГРАММЫ Целевые ориентиры Целевые ориентиры образования в раннем возрасте • 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действий. •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 • Проявляет отрицательное отношение к грубости, жадности. •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 • 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 </vt:lpstr>
      <vt:lpstr>•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• 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• Проявляет интерес к окружающему миру природы, с интересом участвует в сезонных наблюдениях. • 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 • С пониманием следит за действиями героев кукольного театра; проявляет желание участвовать в театрализованных и сюжетно-ролевых играх. • Проявляет интерес к продуктивной деятельности (рисование, лепка, конструирование, аппликация). • У ребенка развита крупная моторика, он стремится осваивать раз- личные виды движений (бег, лазанье, перешагивание и пр.). С интересом участвует в подвижных играх с простым содержанием, несложными движениями. </vt:lpstr>
      <vt:lpstr>Целевые ориентиры на этапе завершения дошкольного образования • Ребенок овладевает основными культурными средствами, способа- 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 •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•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 • Способен сотрудничать и выполнять как лидерские, так и исполнительские функции в совместной деятельности. • 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  </vt:lpstr>
      <vt:lpstr>• Проявляет эмпатию по отношению к другим людям, готовность прийти на помощь тем, кто в этом нуждается. • Проявляет умение слышать других и стремление быть понятым другими. • 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 • 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складываются предпосылки грамотности. • У ребенка развита крупная и мелкая моторика; он подвижен, вынос- лив, владеет основными движениями, может контролировать свои движения и управлять ими. •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 </vt:lpstr>
      <vt:lpstr>• Проявляет ответственность за начатое дело. •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 • Открыт новому, то есть проявляет желание узнавать новое, самостоятельно добывать новые знания; положительно относится к обучению в школе. • Проявляет уважение к жизни (в различных ее формах) и заботу об окружающей среде. • 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 </vt:lpstr>
      <vt:lpstr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 • Имеет первичные представления о себе, семье, традиционных семейных ценностях, включая традиционные гендерные ориентации, проявляет уважение к своему и противоположному полу. • 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 • Имеет начальные представления о здоровом образе жизни. Воспринимает здоровый образ жизни как ценность. </vt:lpstr>
      <vt:lpstr>ГРУППА ДЕТЕЙ РАННЕГО ВОЗРАСТА (ОТ 1,6 ДО 2 ЛЕТ) Примерный режим дня   Прием детей, игра 7.00–8.20  Подготовка к завтраку, завтрак 8.20–8.30 Самостоятельная деятельность 8.40- 9.00 Подготовка и проведение игры-занятия  (по подгруппам)   — 9.00–9.10,  Подготовка к прогулке, прогулка — 9.20–11.30 Возвращение с прогулки, подготовка к обеду — 11.30–12.00 Обед — 12.00–12.20  Подготовка ко сну, сон — 12.20–15.20 Постепенный подъем, полдник   15.20–15.30 Самостоятельная деятельность   15.30–15.45 Подготовка и проведение игры-занятия  (по подгруппам) — 15.45-15.50 Подготовка к прогулке, прогулка — 16.00–17.30 Возвращение с прогулки, самостоятельная деятельность Подготовка к ужину, ужин 17.30–18.00  Самостоятельная деятельность, уход домой 18.00–19.00  * Пока воспитатель проводит игру-занятие с одной подгруппой детей, помощник воспитателя играет с другой подгруппой.  </vt:lpstr>
      <vt:lpstr>СОДЕРЖАНИЕ ПСИХОЛОГО- ПЕДАГОГИЧЕСКОЙ РАБОТЫ  Воспитание культурно-гигиенических навыков и навыков самообслуживания.  Приучать детей к опрятности, аккуратности Расширять ориентировку в окружающей среде Развивать понимание речи. Развивать активную речь. Чтение художественной литературы Развитие движений Игры с дидактическим и  со строительным материалами Восприятие смысла музыки  </vt:lpstr>
      <vt:lpstr>Дошкольный возраст (2–7 лет)  Примерный распорядок дня     </vt:lpstr>
      <vt:lpstr>Слайд 16</vt:lpstr>
      <vt:lpstr>Слайд 17</vt:lpstr>
      <vt:lpstr>СОДЕРЖАНИЕ ПСИХОЛОГО- ПЕДАГОГИЧЕСКОЙ РАБОТЫ Содержание психолого-педагогической работы с детьми 2–7 лет дается по образовательным областям: «Социально-коммуникативное развитие», «Познавательное развитие», «Речевое развитие», «Художест- венно-эстетическое развитие», «Физическое развитие».   ОБРАЗОВАТЕЛЬНАЯ ОБЛАСТЬ «СОЦИАЛЬНО-КОММУНИКАТИВНОЕ РАЗВИТИЕ» «Социально-коммуникативное развитие направлено на усвоение норм и ценностей, принятых в обществе, включая моральные и нравственные__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природе».  </vt:lpstr>
      <vt:lpstr>Основные цели и задачи:  Социализация, развитие общения, нравственное воспитание  Ребенок в семье и сообществе, патриотическое воспитание  Самообслуживание, самостоятельность, трудовое воспитание  Формирование основ безопасности</vt:lpstr>
      <vt:lpstr>ОБРАЗОВАТЕЛЬНАЯ ОБЛАСТЬ «ПОЗНАВАТЕЛЬНОЕ РАЗВИТИЕ» «Познавательное развитие предполагает развитие интересов детей, любознательности и познавательной мотивации; формирование познава- тельных действий, становление сознания; развитие воображения и твор- ческой активности; формирование первичных представлений о себе, дру- гих людях, объектах окружающего мира, о свойствах и отношениях объектов  окружающего мира (форме, цвете, размере, материале, звучании, ритме,темпе,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мира».  </vt:lpstr>
      <vt:lpstr>Основные цели и задачи:  Развитие познавательно-исследовательской деятельности  Приобщение к социокультурным ценностям  Формирование элементарных математических представлений  Ознакомление с миром природы </vt:lpstr>
      <vt:lpstr>ОБРАЗОВАТЕЛЬНАЯ ОБЛАСТЬ «РЕЧЕВОЕ РАЗВИТИЕ» «Речевое развитие включает владение речью как средством общения и культуры; обогащение активного словаря; развитие связной, грамматичес- ки правильной диалогической и монологической речи; развитие речевого творчества; развитие звуковой и интонационной культуры речи, фонемати- ческого слуха; знакомство с книжной культурой, детской литературой, по- нимание на слух текстов различных жанров детской литературы; формиро- вание звуковой аналитико-синтетической активности как предпосылки обучения грамоте».   Основные цели и задачи:  Развитие речи  Чтение художественной литературы</vt:lpstr>
      <vt:lpstr>ОБРАЗОВАТЕЛЬНАЯ ОБЛАСТЬ «ХУДОЖЕСТВЕННО-ЭСТЕТИЧЕСКОЕ РАЗВИТИЕ» «Художественно-эстетическое развитие предполагает развитие пред- 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формирова- 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конструктивно-модель- ной, музыкальной и др.)».  Основные цели и задачи:   Приобщение к искусству   Изобразительная деятельность   Конструктивно-модельная деятельность   Музыкально-художественная деятельность</vt:lpstr>
      <vt:lpstr>ОБРАЗОВАТЕЛЬНАЯ ОБЛАСТЬ «ФИЗИЧЕСКОЕ РАЗВИТИЕ» «Физическое развитие включает приобретение опыта в следующих видах деятельности детей: двигательной, в том числе связанной с выполнени- 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коорди- нации движения, крупной и мелкой моторики обеих рук, а также с правиль- ным, не наносящим ущерба организму, выполнением основных движений (ходьба, бег, мягкие прыжки, повороты в обе стороны), формирование на- 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ов- ладение его элементарными нормами и правилами (в питании, двигатель- ном режиме, закаливании, при формировании полезных привычек и др.)»   Основные цели и задачи: Формирование начальных представлений о здоровом образе жизни.  Физическая культура</vt:lpstr>
      <vt:lpstr>Содержанием части Программы, формируемой участниками образовательного процесса, является отражение направлений деятельности, выбранных педагогическим коллективом с учётом приоритетов развития дошкольного учреждения. Художественно-эстетическое развитие: учитывая национально-культурные особенности народов Поволжья, исходящая из сложных условий межкультурного диалога в многонациональном Поволжском регионе и настоятельной необходимости проектировать гармонию межэтнических отношений, коллективом детского сада было принято решение участвовать в реализации комплексной образовательной программы дополнительного образования детей «Культура народов Поволжья» (авторы-составители: Гвоздева Е.А., заведующий структурным подразделением,  методист  Смольникова Е.Д., методист Малова Е.Б.) , реализуя подпрограммы «Младость» (хореография) и «Марафон народных подвижных игр».  </vt:lpstr>
      <vt:lpstr>Цель программы: - Создание условий для приобщения воспитанников к богатству танцевального  творчества  народностей  Самарской губернии. -  развитие индивидуальных возможностей и творческих способностей детей -  воспитание самодостаточного человека, патриота на основе любви к народной культуре, народному танцевальному творчеству. Задачи: Образовательные 1. Знакомство с особенностями стиля и характера русских,  татарских, чувашских, мордовских народных танцев. 2.Обучение выразительному исполнению народного танца; Воспитательные: 1.Создание дружественной среды вокруг  самоопределяющейся личности и условий для общения; 2.Развитие у детей способности к самостоятельной и коллективной деятельности Развивающие: 1. Формирование знаний по  культуре  народностей  Поволжья  2. Развитие творческой инициативы и способности к самовыражению в танце.  Ожидаемые результаты: - уметь выразительно и ритмично двигаться в соответствии с характером музыки; - уметь выполнять движения  народного танца; - выполнять гимнастические упражнения под музыку различного характера, темпа  </vt:lpstr>
      <vt:lpstr>         Физическое развитие: Поиск новых инновационных подходов к содержанию и организации различных форм физкультурно-оздоровительной работы с детьми дошкольного возраста обусловил появление разнообразных форм их проведения. Одной из таких форм в структурном подразделении «Детский сад «Сказка» стало реализация подпрограммы «Марафон народных подвижных игр».  Цель: воспитание и развитие детей на идеях народной педагогики, развитие двигательной активности у детей 4-7 лет. Задачи:  Обучение народным подвижным играм и совместным действиям. Развитие физических качеств: ловкости, равновесия, быстроты движений посредством народных подвижных игр. Закрепление основных движений: бега, прыжков, метания в ходе проведения народных подвижных игр. Воспитание любви к родному краю, самостоятельности в принятии решений.  Ожидаемые результаты:  Использование детьми в активной речи потешек, считалок, загадок. Умеют играть в русские народные подвижные игры, используя считалки. Знание сказок и сказочных героев, умение узнавать их в  произведениях изобразительного искусства. Осмысленное и активное участие детей в русских народных праздниках (знают название праздника, поют песни, исполняют частушки, читают стихи). Используют  атрибуты русской народной культуры в самостоятельной деятельности. Бережно относятся к предметам быта, произведениям народного творчества.    </vt:lpstr>
      <vt:lpstr>Речевое развитие: Дошкольное образование, являясь звеном общей системы образования, выполняет социальный заказ начальной школы – готовит детей к школе.  Используем парциальную Программу Колесниковой  Е. В.  «От звука к букве» для работы с детьми 3-7 лет с целью формирования звуковой аналитико-синтетической активности как предпосылки обучения грамоте. Программа предоставляет систему увлекательных игр и упражнений со звуками, буквами, словами, которые помогут детям  сформировать мыслительные операции, научит понимать и выполнять учебную задачу, овладеть навыками речевого общения, а также способствует развитию мелкой моторики и зрительно-двигательной координации.  Содержание программы обеспечивает: Личностно-развивающий  подход во взаимодействии ребенка со взрослыми, Развитие речевых способностей каждого ребенка, Формирование у ребенка личностных качеств и навыков социального поведения .  </vt:lpstr>
      <vt:lpstr>Взаимодействие детского сада с семьей  Ведущая цель — 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социальнo-педагогических ситуаций, связанных с воспитанием ребенка); обеспечение права родителей на уважение и понимание, на участие в жизни детского сада.    </vt:lpstr>
      <vt:lpstr>Основные задачи взаимодействия детского сада с семьей:  • изучение отношения педагогов и родителей к различным вопросам воспитания, обучения, развития детей, условий организации разнообраз- ной деятельности в детском саду и семье; • 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 • информирование друг друга об актуальных задачах воспитания и обучения детей и о возможностях детского сада и семьи в решении дан- ных задач; 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 • привлечение семей воспитанников к участию в совместных с педаго- гами мероприятиях, организуемых в районе (городе, области); • 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 </vt:lpstr>
      <vt:lpstr>Совместная деятельность педагогов, родителей, детей   Совместная деятельность воспитывающих взрослых может быть организована в разнообразных традиционных и инновационных формах (акции, ассамблеи, вечера музыки и поэзии, посещения семьями програм- мных мероприятий семейного абонемента, организованных учреждения- ми культуры и искусства, по запросу детского сада; семейные гостиные, фестивали, семейные клубы, вечера вопросов и ответов, салоны, студии, праздники (в том числе семейные), прогулки, экскурсии, проектная де- ятельность, семейный театр). В этих формах совместной деятельности заложены возможности коррек- ции поведения родителей и педагогов, предпочитающих авторитарный стиль общения с ребенком; воспитания у них бережного отношения к детскому  творчеству.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Общеобразовательная Программа дошкольного образования ГБОУ  СОШ пос. Просвет структурного подразделения «Детский сад «Сказка» муниципального района Волжский Самарской области </dc:title>
  <cp:lastModifiedBy>Admin</cp:lastModifiedBy>
  <cp:revision>9</cp:revision>
  <dcterms:modified xsi:type="dcterms:W3CDTF">2015-02-24T16:45:14Z</dcterms:modified>
</cp:coreProperties>
</file>